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 Slab"/>
      <p:regular r:id="rId18"/>
      <p:bold r:id="rId19"/>
    </p:embeddedFont>
    <p:embeddedFont>
      <p:font typeface="Roboto"/>
      <p:regular r:id="rId20"/>
      <p:bold r:id="rId21"/>
      <p:italic r:id="rId22"/>
      <p:boldItalic r:id="rId23"/>
    </p:embeddedFont>
    <p:embeddedFont>
      <p:font typeface="Roboto Slab Regular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41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41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RobotoSlabRegular-regular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RobotoSlabRegula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Slab-bold.fntdata"/><Relationship Id="rId18" Type="http://schemas.openxmlformats.org/officeDocument/2006/relationships/font" Target="fonts/RobotoSlab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65b789156a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65b789156a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9c0db61236_3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9c0db61236_3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9c0db61236_3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9c0db61236_3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9c0db61236_3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9c0db61236_3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9c0db61236_3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9c0db61236_3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9c0db61236_3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9c0db61236_3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9c0db61236_3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9c0db61236_3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9c0db61236_13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9c0db61236_13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9cf2eeea07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9cf2eeea07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9cf2eeea07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9cf2eeea07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9c0db61236_8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9c0db61236_8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a00a32717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a00a32717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1.png"/><Relationship Id="rId7" Type="http://schemas.openxmlformats.org/officeDocument/2006/relationships/image" Target="../media/image5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3913800"/>
            <a:ext cx="1229700" cy="12297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0" y="0"/>
            <a:ext cx="1229700" cy="12297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0" r="25361" t="0"/>
          <a:stretch/>
        </p:blipFill>
        <p:spPr>
          <a:xfrm>
            <a:off x="0" y="1337700"/>
            <a:ext cx="1229699" cy="246809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1337700" y="-100"/>
            <a:ext cx="7045500" cy="51435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4">
            <a:alphaModFix/>
          </a:blip>
          <a:srcRect b="9395" l="0" r="64872" t="0"/>
          <a:stretch/>
        </p:blipFill>
        <p:spPr>
          <a:xfrm>
            <a:off x="0" y="1337700"/>
            <a:ext cx="1229700" cy="24681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8478000" y="3913800"/>
            <a:ext cx="666000" cy="1229700"/>
          </a:xfrm>
          <a:prstGeom prst="rect">
            <a:avLst/>
          </a:prstGeom>
          <a:solidFill>
            <a:srgbClr val="FF7B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8478000" y="0"/>
            <a:ext cx="666000" cy="38058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4">
            <a:alphaModFix/>
          </a:blip>
          <a:srcRect b="9394" l="16102" r="64872" t="45463"/>
          <a:stretch/>
        </p:blipFill>
        <p:spPr>
          <a:xfrm>
            <a:off x="8478000" y="3913700"/>
            <a:ext cx="666001" cy="122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1446325" y="1712300"/>
            <a:ext cx="6805800" cy="17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rPr>
              <a:t>EU Digital Finance Package: </a:t>
            </a:r>
            <a:br>
              <a:rPr lang="fr" sz="22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rPr>
            </a:br>
            <a:r>
              <a:rPr lang="fr" sz="22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rPr>
              <a:t>Towards a crypto-assets regime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2381" y="4433737"/>
            <a:ext cx="2325224" cy="46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762000" y="104130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rPr>
              <a:t>Adan</a:t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61825" y="1483350"/>
            <a:ext cx="6276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EA9999"/>
                </a:solidFill>
                <a:latin typeface="Roboto"/>
                <a:ea typeface="Roboto"/>
                <a:cs typeface="Roboto"/>
                <a:sym typeface="Roboto"/>
              </a:rPr>
              <a:t>Adan</a:t>
            </a:r>
            <a:r>
              <a:rPr lang="fr" sz="1200">
                <a:latin typeface="Roboto"/>
                <a:ea typeface="Roboto"/>
                <a:cs typeface="Roboto"/>
                <a:sym typeface="Roboto"/>
              </a:rPr>
              <a:t> is an industry body that brings together and represents digital asset and blockchain professionals in France and Europe. Our 45 members cover a wide range of activities, including market makers, custody providers, payment service providers, investment management, analysis tools, events and marketing, and security. We are dedicated to </a:t>
            </a:r>
            <a:r>
              <a:rPr lang="fr" sz="1200">
                <a:latin typeface="Roboto"/>
                <a:ea typeface="Roboto"/>
                <a:cs typeface="Roboto"/>
                <a:sym typeface="Roboto"/>
              </a:rPr>
              <a:t>For all the companies that are interested in crypto-assets and are targeting French / EU market.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EA9999"/>
                </a:solidFill>
                <a:latin typeface="Roboto"/>
                <a:ea typeface="Roboto"/>
                <a:cs typeface="Roboto"/>
                <a:sym typeface="Roboto"/>
              </a:rPr>
              <a:t>Vision</a:t>
            </a:r>
            <a:endParaRPr b="1" sz="1200">
              <a:solidFill>
                <a:srgbClr val="EA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We believe that digital assets represent a </a:t>
            </a:r>
            <a:r>
              <a:rPr b="1" lang="fr" sz="1200">
                <a:latin typeface="Roboto"/>
                <a:ea typeface="Roboto"/>
                <a:cs typeface="Roboto"/>
                <a:sym typeface="Roboto"/>
              </a:rPr>
              <a:t>transformational shift in finance and economics</a:t>
            </a:r>
            <a:r>
              <a:rPr lang="fr" sz="1200">
                <a:latin typeface="Roboto"/>
                <a:ea typeface="Roboto"/>
                <a:cs typeface="Roboto"/>
                <a:sym typeface="Roboto"/>
              </a:rPr>
              <a:t>. Crypto-asset technologies challenge centuries-old foundations of economics and monetary theory and offer the potential to create a new social contract built on the principles of inclusion and openness.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EA9999"/>
                </a:solidFill>
                <a:latin typeface="Roboto"/>
                <a:ea typeface="Roboto"/>
                <a:cs typeface="Roboto"/>
                <a:sym typeface="Roboto"/>
              </a:rPr>
              <a:t>Mission</a:t>
            </a:r>
            <a:endParaRPr b="1" sz="1200">
              <a:solidFill>
                <a:srgbClr val="EA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Our mission is to be a </a:t>
            </a:r>
            <a:r>
              <a:rPr b="1" lang="fr" sz="1200">
                <a:latin typeface="Roboto"/>
                <a:ea typeface="Roboto"/>
                <a:cs typeface="Roboto"/>
                <a:sym typeface="Roboto"/>
              </a:rPr>
              <a:t>pragmatic voice for the French and European digital asset industry</a:t>
            </a:r>
            <a:r>
              <a:rPr lang="fr" sz="1200">
                <a:latin typeface="Roboto"/>
                <a:ea typeface="Roboto"/>
                <a:cs typeface="Roboto"/>
                <a:sym typeface="Roboto"/>
              </a:rPr>
              <a:t>, contributing to its growth and development through constructive dialogue and education.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" name="Google Shape;70;p14"/>
          <p:cNvSpPr txBox="1"/>
          <p:nvPr>
            <p:ph idx="2" type="body"/>
          </p:nvPr>
        </p:nvSpPr>
        <p:spPr>
          <a:xfrm>
            <a:off x="6809226" y="1483350"/>
            <a:ext cx="1947000" cy="3416400"/>
          </a:xfrm>
          <a:prstGeom prst="rect">
            <a:avLst/>
          </a:prstGeom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00">
                <a:solidFill>
                  <a:srgbClr val="EA9999"/>
                </a:solidFill>
                <a:latin typeface="Roboto"/>
                <a:ea typeface="Roboto"/>
                <a:cs typeface="Roboto"/>
                <a:sym typeface="Roboto"/>
              </a:rPr>
              <a:t>Adan into figures</a:t>
            </a:r>
            <a:endParaRPr b="1" sz="1000">
              <a:solidFill>
                <a:srgbClr val="EA999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Born in January 2020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45+ members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3 employees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2 Committees (VASP &amp; European Affairs)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8 internal working groups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12 documents drafted: 5 reports, 6 consultation responses, a letter to MPs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5 surveys conducted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5 events organised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11 institutions welcome Adan in regular meetings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2" name="Google Shape;72;p14"/>
          <p:cNvSpPr txBox="1"/>
          <p:nvPr>
            <p:ph type="title"/>
          </p:nvPr>
        </p:nvSpPr>
        <p:spPr>
          <a:xfrm>
            <a:off x="762000" y="607451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Who are we?</a:t>
            </a:r>
            <a:endParaRPr sz="1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762000" y="2033743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82542"/>
                </a:solidFill>
                <a:latin typeface="Roboto Slab Regular"/>
                <a:ea typeface="Roboto Slab Regular"/>
                <a:cs typeface="Roboto Slab Regular"/>
                <a:sym typeface="Roboto Slab Regular"/>
              </a:rPr>
              <a:t>Overview</a:t>
            </a:r>
            <a:endParaRPr>
              <a:solidFill>
                <a:srgbClr val="082542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</p:txBody>
      </p:sp>
      <p:sp>
        <p:nvSpPr>
          <p:cNvPr id="78" name="Google Shape;7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9" name="Google Shape;79;p15"/>
          <p:cNvSpPr txBox="1"/>
          <p:nvPr>
            <p:ph type="title"/>
          </p:nvPr>
        </p:nvSpPr>
        <p:spPr>
          <a:xfrm>
            <a:off x="762000" y="2537064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rgbClr val="082542"/>
                </a:solidFill>
                <a:latin typeface="Roboto Slab"/>
                <a:ea typeface="Roboto Slab"/>
                <a:cs typeface="Roboto Slab"/>
                <a:sym typeface="Roboto Slab"/>
              </a:rPr>
              <a:t>What is the EU proposed framework for crypto-assets?</a:t>
            </a:r>
            <a:endParaRPr sz="1900">
              <a:solidFill>
                <a:srgbClr val="082542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762000" y="104130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rPr>
              <a:t>Regulations</a:t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</p:txBody>
      </p:sp>
      <p:sp>
        <p:nvSpPr>
          <p:cNvPr id="85" name="Google Shape;8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6" name="Google Shape;86;p16"/>
          <p:cNvSpPr txBox="1"/>
          <p:nvPr>
            <p:ph type="title"/>
          </p:nvPr>
        </p:nvSpPr>
        <p:spPr>
          <a:xfrm>
            <a:off x="762000" y="607451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Which framework(s) apply to crypto-assets?</a:t>
            </a:r>
            <a:endParaRPr sz="1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361825" y="1425749"/>
            <a:ext cx="8219700" cy="4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i="1" lang="fr">
                <a:latin typeface="Roboto"/>
                <a:ea typeface="Roboto"/>
                <a:cs typeface="Roboto"/>
                <a:sym typeface="Roboto"/>
              </a:rPr>
              <a:t>Two foundational texts to regulate crypto-assets in the EU...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361825" y="4315333"/>
            <a:ext cx="8219700" cy="4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i="1" lang="fr">
                <a:latin typeface="Roboto"/>
                <a:ea typeface="Roboto"/>
                <a:cs typeface="Roboto"/>
                <a:sym typeface="Roboto"/>
              </a:rPr>
              <a:t>...but one common pillar: “prohibition, unless!”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1822638" y="2001025"/>
            <a:ext cx="2660100" cy="2077500"/>
          </a:xfrm>
          <a:prstGeom prst="ellipse">
            <a:avLst/>
          </a:prstGeom>
          <a:solidFill>
            <a:srgbClr val="FFBD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7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Markets in crypto-assets regulation</a:t>
            </a:r>
            <a:endParaRPr b="1" sz="17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“MiCA”</a:t>
            </a:r>
            <a:endParaRPr b="1"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5111567" y="2001025"/>
            <a:ext cx="2660100" cy="2077500"/>
          </a:xfrm>
          <a:prstGeom prst="ellipse">
            <a:avLst/>
          </a:prstGeom>
          <a:solidFill>
            <a:srgbClr val="FFBD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7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Pilot regime for DLT market infrastructures</a:t>
            </a:r>
            <a:endParaRPr b="1" sz="17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“PRR”</a:t>
            </a:r>
            <a:endParaRPr b="1"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762000" y="104130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rPr>
              <a:t>Scope</a:t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>
            <a:off x="361825" y="1905150"/>
            <a:ext cx="3999900" cy="299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7B4A"/>
                </a:solidFill>
                <a:latin typeface="Roboto"/>
                <a:ea typeface="Roboto"/>
                <a:cs typeface="Roboto"/>
                <a:sym typeface="Roboto"/>
              </a:rPr>
              <a:t>Crypto-asset market participants...</a:t>
            </a:r>
            <a:endParaRPr b="1" sz="1200">
              <a:solidFill>
                <a:srgbClr val="FF7B4A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000">
                <a:latin typeface="Roboto"/>
                <a:ea typeface="Roboto"/>
                <a:cs typeface="Roboto"/>
                <a:sym typeface="Roboto"/>
              </a:rPr>
              <a:t>3 main targets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-185900" lvl="0" marL="2448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Crypto-assets issuers (excluding security tokens): the primary crypto-assets market.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185900" lvl="0" marL="2448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Crypto-Assets Service Providers (CASPs): the secondary crypto-asset market and related supporting services e.g multilateral trading platforms, OTC exchanges, custodians.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185900" lvl="0" marL="2448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000"/>
              <a:buFont typeface="Roboto"/>
              <a:buChar char="●"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Trading and post-trading infrastructures for security tokens (MTF, CSD and SSS) 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17"/>
          <p:cNvSpPr txBox="1"/>
          <p:nvPr>
            <p:ph idx="2" type="body"/>
          </p:nvPr>
        </p:nvSpPr>
        <p:spPr>
          <a:xfrm>
            <a:off x="4581747" y="1905150"/>
            <a:ext cx="3999900" cy="299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7B4A"/>
                </a:solidFill>
                <a:latin typeface="Roboto"/>
                <a:ea typeface="Roboto"/>
                <a:cs typeface="Roboto"/>
                <a:sym typeface="Roboto"/>
              </a:rPr>
              <a:t>… whatever the crypto-asset</a:t>
            </a:r>
            <a:endParaRPr b="1" sz="1200">
              <a:solidFill>
                <a:srgbClr val="FF7B4A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Crypto-asset = digital representation of </a:t>
            </a:r>
            <a:r>
              <a:rPr b="1" lang="fr" sz="1000">
                <a:latin typeface="Roboto"/>
                <a:ea typeface="Roboto"/>
                <a:cs typeface="Roboto"/>
                <a:sym typeface="Roboto"/>
              </a:rPr>
              <a:t>value</a:t>
            </a:r>
            <a:r>
              <a:rPr lang="fr" sz="1000">
                <a:latin typeface="Roboto"/>
                <a:ea typeface="Roboto"/>
                <a:cs typeface="Roboto"/>
                <a:sym typeface="Roboto"/>
              </a:rPr>
              <a:t> or </a:t>
            </a:r>
            <a:r>
              <a:rPr b="1" lang="fr" sz="1000">
                <a:latin typeface="Roboto"/>
                <a:ea typeface="Roboto"/>
                <a:cs typeface="Roboto"/>
                <a:sym typeface="Roboto"/>
              </a:rPr>
              <a:t>rights</a:t>
            </a:r>
            <a:r>
              <a:rPr lang="fr" sz="1000">
                <a:latin typeface="Roboto"/>
                <a:ea typeface="Roboto"/>
                <a:cs typeface="Roboto"/>
                <a:sym typeface="Roboto"/>
              </a:rPr>
              <a:t> which may be transferred and stored electronically, using </a:t>
            </a:r>
            <a:r>
              <a:rPr b="1" lang="fr" sz="1000">
                <a:latin typeface="Roboto"/>
                <a:ea typeface="Roboto"/>
                <a:cs typeface="Roboto"/>
                <a:sym typeface="Roboto"/>
              </a:rPr>
              <a:t>DLT</a:t>
            </a:r>
            <a:r>
              <a:rPr lang="fr" sz="1000">
                <a:latin typeface="Roboto"/>
                <a:ea typeface="Roboto"/>
                <a:cs typeface="Roboto"/>
                <a:sym typeface="Roboto"/>
              </a:rPr>
              <a:t> or similar technology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✅    Includes: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185900" lvl="0" marL="24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Utility tokens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185900" lvl="0" marL="24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Cryptocurrencies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185900" lvl="0" marL="24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Stablecoins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185900" lvl="0" marL="24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Security tokens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❌    Excludes: e-money, deposits, structured deposits and securitisation (deemed not being crypto-assets)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99" name="Google Shape;99;p17"/>
          <p:cNvSpPr txBox="1"/>
          <p:nvPr>
            <p:ph type="title"/>
          </p:nvPr>
        </p:nvSpPr>
        <p:spPr>
          <a:xfrm>
            <a:off x="762000" y="607451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Who and what is on the EU radar?</a:t>
            </a:r>
            <a:endParaRPr sz="1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00" name="Google Shape;100;p17"/>
          <p:cNvSpPr txBox="1"/>
          <p:nvPr>
            <p:ph idx="1" type="body"/>
          </p:nvPr>
        </p:nvSpPr>
        <p:spPr>
          <a:xfrm>
            <a:off x="361825" y="1425749"/>
            <a:ext cx="8219700" cy="4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i="1" lang="fr">
                <a:latin typeface="Roboto"/>
                <a:ea typeface="Roboto"/>
                <a:cs typeface="Roboto"/>
                <a:sym typeface="Roboto"/>
              </a:rPr>
              <a:t>General principle</a:t>
            </a:r>
            <a:r>
              <a:rPr i="1" lang="fr"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b="1" i="1" lang="fr">
                <a:latin typeface="Roboto"/>
                <a:ea typeface="Roboto"/>
                <a:cs typeface="Roboto"/>
                <a:sym typeface="Roboto"/>
              </a:rPr>
              <a:t> regulate market participants &amp; not assets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17"/>
          <p:cNvSpPr/>
          <p:nvPr/>
        </p:nvSpPr>
        <p:spPr>
          <a:xfrm>
            <a:off x="6330025" y="2889600"/>
            <a:ext cx="2251500" cy="371100"/>
          </a:xfrm>
          <a:prstGeom prst="wedgeRoundRectCallout">
            <a:avLst>
              <a:gd fmla="val -64113" name="adj1"/>
              <a:gd fmla="val 112524" name="adj2"/>
              <a:gd fmla="val 0" name="adj3"/>
            </a:avLst>
          </a:prstGeom>
          <a:solidFill>
            <a:srgbClr val="FFBDA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N</a:t>
            </a:r>
            <a:r>
              <a:rPr lang="fr" sz="10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ever explicitly mentioned in the EU proposals</a:t>
            </a:r>
            <a:endParaRPr sz="10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/>
          <p:nvPr>
            <p:ph type="title"/>
          </p:nvPr>
        </p:nvSpPr>
        <p:spPr>
          <a:xfrm>
            <a:off x="762000" y="104130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rPr>
              <a:t>Scope</a:t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</p:txBody>
      </p:sp>
      <p:sp>
        <p:nvSpPr>
          <p:cNvPr id="107" name="Google Shape;107;p18"/>
          <p:cNvSpPr txBox="1"/>
          <p:nvPr>
            <p:ph idx="1" type="body"/>
          </p:nvPr>
        </p:nvSpPr>
        <p:spPr>
          <a:xfrm>
            <a:off x="361825" y="1905150"/>
            <a:ext cx="3999900" cy="299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00">
                <a:latin typeface="Roboto"/>
                <a:ea typeface="Roboto"/>
                <a:cs typeface="Roboto"/>
                <a:sym typeface="Roboto"/>
              </a:rPr>
              <a:t>Security tokens: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-185900" lvl="0" marL="2448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fall under financial regulations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185900" lvl="0" marL="2448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cannot be listed by CASPs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185900" lvl="0" marL="2448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can benefit from the Pilot Regime (with some restrictions)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sz="1000">
                <a:latin typeface="Roboto"/>
                <a:ea typeface="Roboto"/>
                <a:cs typeface="Roboto"/>
                <a:sym typeface="Roboto"/>
              </a:rPr>
              <a:t>Asset-referenced tokens and e-money tokens: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-185900" lvl="0" marL="2448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strong issuance, maintenance &amp; listing rules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185900" lvl="0" marL="2448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Roboto"/>
              <a:buChar char="●"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e-money tokens are banned from the EU if rules are not followed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185900" lvl="0" marL="2448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000"/>
              <a:buFont typeface="Roboto"/>
              <a:buChar char="●"/>
            </a:pPr>
            <a:r>
              <a:rPr lang="fr" sz="1000">
                <a:latin typeface="Roboto"/>
                <a:ea typeface="Roboto"/>
                <a:cs typeface="Roboto"/>
                <a:sym typeface="Roboto"/>
              </a:rPr>
              <a:t>stronger rules when “significant”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" name="Google Shape;10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9" name="Google Shape;109;p18"/>
          <p:cNvSpPr txBox="1"/>
          <p:nvPr>
            <p:ph type="title"/>
          </p:nvPr>
        </p:nvSpPr>
        <p:spPr>
          <a:xfrm>
            <a:off x="762000" y="607451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Who and what is on the EU radar?</a:t>
            </a:r>
            <a:endParaRPr sz="1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361825" y="1349549"/>
            <a:ext cx="8219700" cy="4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i="1" lang="fr">
                <a:latin typeface="Roboto"/>
                <a:ea typeface="Roboto"/>
                <a:cs typeface="Roboto"/>
                <a:sym typeface="Roboto"/>
              </a:rPr>
              <a:t>Exceptions: </a:t>
            </a:r>
            <a:r>
              <a:rPr i="1" lang="fr">
                <a:latin typeface="Roboto"/>
                <a:ea typeface="Roboto"/>
                <a:cs typeface="Roboto"/>
                <a:sym typeface="Roboto"/>
              </a:rPr>
              <a:t>specific rules apply to </a:t>
            </a:r>
            <a:r>
              <a:rPr i="1" lang="fr" u="sng">
                <a:latin typeface="Roboto"/>
                <a:ea typeface="Roboto"/>
                <a:cs typeface="Roboto"/>
                <a:sym typeface="Roboto"/>
              </a:rPr>
              <a:t>security tokens</a:t>
            </a:r>
            <a:r>
              <a:rPr i="1" lang="fr">
                <a:latin typeface="Roboto"/>
                <a:ea typeface="Roboto"/>
                <a:cs typeface="Roboto"/>
                <a:sym typeface="Roboto"/>
              </a:rPr>
              <a:t> and </a:t>
            </a:r>
            <a:r>
              <a:rPr i="1" lang="fr" u="sng">
                <a:latin typeface="Roboto"/>
                <a:ea typeface="Roboto"/>
                <a:cs typeface="Roboto"/>
                <a:sym typeface="Roboto"/>
              </a:rPr>
              <a:t>stablecoins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p18"/>
          <p:cNvSpPr/>
          <p:nvPr/>
        </p:nvSpPr>
        <p:spPr>
          <a:xfrm>
            <a:off x="5202774" y="1790556"/>
            <a:ext cx="3378600" cy="3266400"/>
          </a:xfrm>
          <a:prstGeom prst="ellipse">
            <a:avLst/>
          </a:prstGeom>
          <a:noFill/>
          <a:ln cap="flat" cmpd="sng" w="28575">
            <a:solidFill>
              <a:srgbClr val="FF7B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rgbClr val="FF7B4A"/>
                </a:solidFill>
                <a:latin typeface="Roboto"/>
                <a:ea typeface="Roboto"/>
                <a:cs typeface="Roboto"/>
                <a:sym typeface="Roboto"/>
              </a:rPr>
              <a:t>Crypto-assets</a:t>
            </a:r>
            <a:endParaRPr b="1" sz="1600">
              <a:solidFill>
                <a:srgbClr val="FF7B4A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 sz="1200">
                <a:latin typeface="Roboto"/>
                <a:ea typeface="Roboto"/>
                <a:cs typeface="Roboto"/>
                <a:sym typeface="Roboto"/>
              </a:rPr>
              <a:t>Cryptocurrencies</a:t>
            </a:r>
            <a:endParaRPr b="1" i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 sz="1200">
                <a:latin typeface="Roboto"/>
                <a:ea typeface="Roboto"/>
                <a:cs typeface="Roboto"/>
                <a:sym typeface="Roboto"/>
              </a:rPr>
              <a:t>Utility tokens</a:t>
            </a:r>
            <a:endParaRPr b="1" i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8"/>
          <p:cNvSpPr/>
          <p:nvPr/>
        </p:nvSpPr>
        <p:spPr>
          <a:xfrm>
            <a:off x="6298803" y="3826205"/>
            <a:ext cx="1086000" cy="1061700"/>
          </a:xfrm>
          <a:prstGeom prst="ellipse">
            <a:avLst/>
          </a:prstGeom>
          <a:solidFill>
            <a:srgbClr val="FFBDA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900">
                <a:latin typeface="Roboto"/>
                <a:ea typeface="Roboto"/>
                <a:cs typeface="Roboto"/>
                <a:sym typeface="Roboto"/>
              </a:rPr>
              <a:t>Asset- referenced tokens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i="1" lang="fr" sz="900">
                <a:latin typeface="Roboto"/>
                <a:ea typeface="Roboto"/>
                <a:cs typeface="Roboto"/>
                <a:sym typeface="Roboto"/>
              </a:rPr>
            </a:br>
            <a:r>
              <a:rPr i="1" lang="fr" sz="900">
                <a:latin typeface="Roboto"/>
                <a:ea typeface="Roboto"/>
                <a:cs typeface="Roboto"/>
                <a:sym typeface="Roboto"/>
              </a:rPr>
              <a:t>other stablecoins</a:t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8"/>
          <p:cNvSpPr/>
          <p:nvPr/>
        </p:nvSpPr>
        <p:spPr>
          <a:xfrm>
            <a:off x="7353573" y="3121487"/>
            <a:ext cx="1086000" cy="1014900"/>
          </a:xfrm>
          <a:prstGeom prst="ellipse">
            <a:avLst/>
          </a:prstGeom>
          <a:solidFill>
            <a:srgbClr val="FFBDA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900">
                <a:latin typeface="Roboto"/>
                <a:ea typeface="Roboto"/>
                <a:cs typeface="Roboto"/>
                <a:sym typeface="Roboto"/>
              </a:rPr>
              <a:t>e-Money tokens</a:t>
            </a:r>
            <a:endParaRPr b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i="1" lang="fr" sz="900">
                <a:latin typeface="Roboto"/>
                <a:ea typeface="Roboto"/>
                <a:cs typeface="Roboto"/>
                <a:sym typeface="Roboto"/>
              </a:rPr>
            </a:br>
            <a:r>
              <a:rPr i="1" lang="fr" sz="900">
                <a:latin typeface="Roboto"/>
                <a:ea typeface="Roboto"/>
                <a:cs typeface="Roboto"/>
                <a:sym typeface="Roboto"/>
              </a:rPr>
              <a:t>fiat-backed stablecoins</a:t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8"/>
          <p:cNvSpPr/>
          <p:nvPr/>
        </p:nvSpPr>
        <p:spPr>
          <a:xfrm>
            <a:off x="5292971" y="2886076"/>
            <a:ext cx="1053900" cy="1061700"/>
          </a:xfrm>
          <a:prstGeom prst="ellipse">
            <a:avLst/>
          </a:prstGeom>
          <a:solidFill>
            <a:srgbClr val="FFBDA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000" lIns="0" spcFirstLastPara="1" rIns="0" wrap="square" tIns="18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900">
                <a:latin typeface="Roboto"/>
                <a:ea typeface="Roboto"/>
                <a:cs typeface="Roboto"/>
                <a:sym typeface="Roboto"/>
              </a:rPr>
              <a:t>Security tokens</a:t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900">
                <a:latin typeface="Roboto"/>
                <a:ea typeface="Roboto"/>
                <a:cs typeface="Roboto"/>
                <a:sym typeface="Roboto"/>
              </a:rPr>
              <a:t>on-blockchain securities</a:t>
            </a:r>
            <a:endParaRPr i="1" sz="9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/>
          <p:nvPr>
            <p:ph type="title"/>
          </p:nvPr>
        </p:nvSpPr>
        <p:spPr>
          <a:xfrm>
            <a:off x="762000" y="104130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rPr>
              <a:t>Rules</a:t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</p:txBody>
      </p:sp>
      <p:sp>
        <p:nvSpPr>
          <p:cNvPr id="120" name="Google Shape;12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21" name="Google Shape;121;p19"/>
          <p:cNvSpPr txBox="1"/>
          <p:nvPr>
            <p:ph type="title"/>
          </p:nvPr>
        </p:nvSpPr>
        <p:spPr>
          <a:xfrm>
            <a:off x="762000" y="607451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Which framework(s) apply to crypto-assets?</a:t>
            </a:r>
            <a:endParaRPr sz="19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22" name="Google Shape;122;p19"/>
          <p:cNvSpPr txBox="1"/>
          <p:nvPr>
            <p:ph idx="1" type="body"/>
          </p:nvPr>
        </p:nvSpPr>
        <p:spPr>
          <a:xfrm>
            <a:off x="361825" y="1425749"/>
            <a:ext cx="8219700" cy="4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i="1" lang="fr">
                <a:latin typeface="Roboto"/>
                <a:ea typeface="Roboto"/>
                <a:cs typeface="Roboto"/>
                <a:sym typeface="Roboto"/>
              </a:rPr>
              <a:t>The regulations impose different levels of obligations</a:t>
            </a:r>
            <a:endParaRPr b="1" i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3" name="Google Shape;123;p19"/>
          <p:cNvCxnSpPr>
            <a:stCxn id="124" idx="3"/>
            <a:endCxn id="125" idx="1"/>
          </p:cNvCxnSpPr>
          <p:nvPr/>
        </p:nvCxnSpPr>
        <p:spPr>
          <a:xfrm>
            <a:off x="1462088" y="2926800"/>
            <a:ext cx="59070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6" name="Google Shape;126;p19"/>
          <p:cNvSpPr txBox="1"/>
          <p:nvPr/>
        </p:nvSpPr>
        <p:spPr>
          <a:xfrm>
            <a:off x="1149088" y="2076150"/>
            <a:ext cx="2325600" cy="5163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latin typeface="Roboto"/>
                <a:ea typeface="Roboto"/>
                <a:cs typeface="Roboto"/>
                <a:sym typeface="Roboto"/>
              </a:rPr>
              <a:t>Issuers of crypto-assets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606188" y="2744850"/>
            <a:ext cx="8559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Light</a:t>
            </a:r>
            <a:endParaRPr b="1" sz="1300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7369088" y="2744850"/>
            <a:ext cx="8559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Strong</a:t>
            </a:r>
            <a:endParaRPr b="1" sz="1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3595688" y="2076150"/>
            <a:ext cx="2325600" cy="516300"/>
          </a:xfrm>
          <a:prstGeom prst="rect">
            <a:avLst/>
          </a:prstGeom>
          <a:solidFill>
            <a:srgbClr val="EA999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latin typeface="Roboto"/>
                <a:ea typeface="Roboto"/>
                <a:cs typeface="Roboto"/>
                <a:sym typeface="Roboto"/>
              </a:rPr>
              <a:t>Crypto-Asset Service Providers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19"/>
          <p:cNvSpPr txBox="1"/>
          <p:nvPr/>
        </p:nvSpPr>
        <p:spPr>
          <a:xfrm>
            <a:off x="6183563" y="3206763"/>
            <a:ext cx="1566000" cy="363900"/>
          </a:xfrm>
          <a:prstGeom prst="rect">
            <a:avLst/>
          </a:prstGeom>
          <a:solidFill>
            <a:srgbClr val="98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e-Money tokens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2700213" y="3184875"/>
            <a:ext cx="1566000" cy="614400"/>
          </a:xfrm>
          <a:prstGeom prst="rect">
            <a:avLst/>
          </a:prstGeom>
          <a:solidFill>
            <a:srgbClr val="DD7E6B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latin typeface="Roboto"/>
                <a:ea typeface="Roboto"/>
                <a:cs typeface="Roboto"/>
                <a:sym typeface="Roboto"/>
              </a:rPr>
              <a:t>asset-referenced tokens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" name="Google Shape;130;p19"/>
          <p:cNvSpPr txBox="1"/>
          <p:nvPr/>
        </p:nvSpPr>
        <p:spPr>
          <a:xfrm>
            <a:off x="844288" y="3979125"/>
            <a:ext cx="1682100" cy="6144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latin typeface="Roboto"/>
                <a:ea typeface="Roboto"/>
                <a:cs typeface="Roboto"/>
                <a:sym typeface="Roboto"/>
              </a:rPr>
              <a:t>cryptocurrencies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4017563" y="3979125"/>
            <a:ext cx="1566000" cy="614400"/>
          </a:xfrm>
          <a:prstGeom prst="rect">
            <a:avLst/>
          </a:prstGeom>
          <a:solidFill>
            <a:srgbClr val="CC4125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security tokens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" name="Google Shape;132;p19"/>
          <p:cNvSpPr txBox="1"/>
          <p:nvPr/>
        </p:nvSpPr>
        <p:spPr>
          <a:xfrm>
            <a:off x="6183563" y="3728634"/>
            <a:ext cx="1566000" cy="6144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significant e-Money tokens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3" name="Google Shape;133;p19"/>
          <p:cNvCxnSpPr/>
          <p:nvPr/>
        </p:nvCxnSpPr>
        <p:spPr>
          <a:xfrm>
            <a:off x="6720163" y="3646959"/>
            <a:ext cx="1617000" cy="15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134" name="Google Shape;134;p19"/>
          <p:cNvCxnSpPr/>
          <p:nvPr/>
        </p:nvCxnSpPr>
        <p:spPr>
          <a:xfrm>
            <a:off x="6720163" y="2932200"/>
            <a:ext cx="0" cy="268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" name="Google Shape;135;p19"/>
          <p:cNvCxnSpPr/>
          <p:nvPr/>
        </p:nvCxnSpPr>
        <p:spPr>
          <a:xfrm>
            <a:off x="4873163" y="2954625"/>
            <a:ext cx="3600" cy="102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" name="Google Shape;136;p19"/>
          <p:cNvSpPr txBox="1"/>
          <p:nvPr/>
        </p:nvSpPr>
        <p:spPr>
          <a:xfrm>
            <a:off x="4464838" y="3184950"/>
            <a:ext cx="1566000" cy="614400"/>
          </a:xfrm>
          <a:prstGeom prst="rect">
            <a:avLst/>
          </a:prstGeom>
          <a:solidFill>
            <a:srgbClr val="A61C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significant asset-referenced tokens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7" name="Google Shape;137;p19"/>
          <p:cNvCxnSpPr>
            <a:stCxn id="129" idx="0"/>
          </p:cNvCxnSpPr>
          <p:nvPr/>
        </p:nvCxnSpPr>
        <p:spPr>
          <a:xfrm rot="10800000">
            <a:off x="3483213" y="2943375"/>
            <a:ext cx="0" cy="24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" name="Google Shape;138;p19"/>
          <p:cNvCxnSpPr>
            <a:stCxn id="130" idx="0"/>
          </p:cNvCxnSpPr>
          <p:nvPr/>
        </p:nvCxnSpPr>
        <p:spPr>
          <a:xfrm rot="10800000">
            <a:off x="1685338" y="2932125"/>
            <a:ext cx="0" cy="1047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" name="Google Shape;139;p19"/>
          <p:cNvSpPr txBox="1"/>
          <p:nvPr/>
        </p:nvSpPr>
        <p:spPr>
          <a:xfrm>
            <a:off x="844288" y="3184875"/>
            <a:ext cx="1682100" cy="6144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latin typeface="Roboto"/>
                <a:ea typeface="Roboto"/>
                <a:cs typeface="Roboto"/>
                <a:sym typeface="Roboto"/>
              </a:rPr>
              <a:t>utility tokens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0" name="Google Shape;140;p19"/>
          <p:cNvCxnSpPr/>
          <p:nvPr/>
        </p:nvCxnSpPr>
        <p:spPr>
          <a:xfrm>
            <a:off x="2148306" y="2592450"/>
            <a:ext cx="0" cy="35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" name="Google Shape;141;p19"/>
          <p:cNvCxnSpPr/>
          <p:nvPr/>
        </p:nvCxnSpPr>
        <p:spPr>
          <a:xfrm>
            <a:off x="4529888" y="2592450"/>
            <a:ext cx="0" cy="31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" name="Google Shape;142;p19"/>
          <p:cNvSpPr txBox="1"/>
          <p:nvPr/>
        </p:nvSpPr>
        <p:spPr>
          <a:xfrm>
            <a:off x="7173088" y="4343025"/>
            <a:ext cx="11574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latin typeface="Roboto"/>
                <a:ea typeface="Roboto"/>
                <a:cs typeface="Roboto"/>
                <a:sym typeface="Roboto"/>
              </a:rPr>
              <a:t>Very strong!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>
            <p:ph type="title"/>
          </p:nvPr>
        </p:nvSpPr>
        <p:spPr>
          <a:xfrm>
            <a:off x="762000" y="2033743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82542"/>
                </a:solidFill>
                <a:latin typeface="Roboto Slab Regular"/>
                <a:ea typeface="Roboto Slab Regular"/>
                <a:cs typeface="Roboto Slab Regular"/>
                <a:sym typeface="Roboto Slab Regular"/>
              </a:rPr>
              <a:t>Shortcomings &amp; Proposals</a:t>
            </a:r>
            <a:endParaRPr>
              <a:solidFill>
                <a:srgbClr val="082542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</p:txBody>
      </p:sp>
      <p:sp>
        <p:nvSpPr>
          <p:cNvPr id="148" name="Google Shape;14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49" name="Google Shape;149;p20"/>
          <p:cNvSpPr txBox="1"/>
          <p:nvPr>
            <p:ph type="title"/>
          </p:nvPr>
        </p:nvSpPr>
        <p:spPr>
          <a:xfrm>
            <a:off x="762000" y="2537064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82542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82542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/>
          <p:nvPr>
            <p:ph type="title"/>
          </p:nvPr>
        </p:nvSpPr>
        <p:spPr>
          <a:xfrm>
            <a:off x="762000" y="445025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rPr>
              <a:t>Shortcomings &amp; Proposals</a:t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</p:txBody>
      </p:sp>
      <p:sp>
        <p:nvSpPr>
          <p:cNvPr id="155" name="Google Shape;155;p21"/>
          <p:cNvSpPr txBox="1"/>
          <p:nvPr>
            <p:ph idx="1" type="body"/>
          </p:nvPr>
        </p:nvSpPr>
        <p:spPr>
          <a:xfrm>
            <a:off x="361825" y="1788301"/>
            <a:ext cx="3999900" cy="927000"/>
          </a:xfrm>
          <a:prstGeom prst="rect">
            <a:avLst/>
          </a:prstGeom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7B4A"/>
                </a:solidFill>
                <a:latin typeface="Roboto"/>
                <a:ea typeface="Roboto"/>
                <a:cs typeface="Roboto"/>
                <a:sym typeface="Roboto"/>
              </a:rPr>
              <a:t>Challenge for DeFi and other decentralized use cases</a:t>
            </a:r>
            <a:br>
              <a:rPr b="1" lang="fr" sz="1200">
                <a:solidFill>
                  <a:srgbClr val="FF7B4A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fr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Ban on decentralized stablecoins and decentralized representations of other crypto-assets, unadapted issuance obligations</a:t>
            </a:r>
            <a:endParaRPr sz="1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21"/>
          <p:cNvSpPr txBox="1"/>
          <p:nvPr>
            <p:ph idx="1" type="body"/>
          </p:nvPr>
        </p:nvSpPr>
        <p:spPr>
          <a:xfrm>
            <a:off x="361825" y="2865155"/>
            <a:ext cx="3999900" cy="927000"/>
          </a:xfrm>
          <a:prstGeom prst="rect">
            <a:avLst/>
          </a:prstGeom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7B4A"/>
                </a:solidFill>
                <a:latin typeface="Roboto"/>
                <a:ea typeface="Roboto"/>
                <a:cs typeface="Roboto"/>
                <a:sym typeface="Roboto"/>
              </a:rPr>
              <a:t>Risks to public blockchains</a:t>
            </a:r>
            <a:br>
              <a:rPr b="1" lang="fr" sz="1200">
                <a:solidFill>
                  <a:srgbClr val="FF7B4A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fr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MiCA and PRR may suggest that “DLT” can only be a private/proprietary technology.</a:t>
            </a:r>
            <a:endParaRPr b="1" sz="1200">
              <a:solidFill>
                <a:srgbClr val="FF7B4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21"/>
          <p:cNvSpPr txBox="1"/>
          <p:nvPr>
            <p:ph idx="1" type="body"/>
          </p:nvPr>
        </p:nvSpPr>
        <p:spPr>
          <a:xfrm>
            <a:off x="361825" y="3951974"/>
            <a:ext cx="3999900" cy="927000"/>
          </a:xfrm>
          <a:prstGeom prst="rect">
            <a:avLst/>
          </a:prstGeom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7B4A"/>
                </a:solidFill>
                <a:latin typeface="Roboto"/>
                <a:ea typeface="Roboto"/>
                <a:cs typeface="Roboto"/>
                <a:sym typeface="Roboto"/>
              </a:rPr>
              <a:t>Insufficient proportionality</a:t>
            </a:r>
            <a:br>
              <a:rPr b="1" lang="fr" sz="1200">
                <a:solidFill>
                  <a:srgbClr val="FF7B4A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fr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Proportionality rules on CASPs and crypto-asset issuers are insufficient to allow for continuous innovation in Europe</a:t>
            </a:r>
            <a:endParaRPr b="1" sz="1200">
              <a:solidFill>
                <a:srgbClr val="FF7B4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21"/>
          <p:cNvSpPr txBox="1"/>
          <p:nvPr>
            <p:ph idx="1" type="body"/>
          </p:nvPr>
        </p:nvSpPr>
        <p:spPr>
          <a:xfrm>
            <a:off x="4693650" y="1788300"/>
            <a:ext cx="3999900" cy="927000"/>
          </a:xfrm>
          <a:prstGeom prst="rect">
            <a:avLst/>
          </a:prstGeom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Remove restrictions on the listing of crypto-assets on trading platforms, change the scope of stablecoins rules, consider the critical issue of blockchains interoperability, allow for the payment of interests on stablecoins, remove the ban on e-money tokens which are not a claim on the issuer</a:t>
            </a:r>
            <a:endParaRPr b="1" sz="1200">
              <a:solidFill>
                <a:srgbClr val="FF7B4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p21"/>
          <p:cNvSpPr txBox="1"/>
          <p:nvPr>
            <p:ph idx="1" type="body"/>
          </p:nvPr>
        </p:nvSpPr>
        <p:spPr>
          <a:xfrm>
            <a:off x="4693650" y="2865160"/>
            <a:ext cx="3999900" cy="927000"/>
          </a:xfrm>
          <a:prstGeom prst="rect">
            <a:avLst/>
          </a:prstGeom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Redraft articles in MiCA and PRR that could exclude use cases that are deployed on public networks 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21"/>
          <p:cNvSpPr txBox="1"/>
          <p:nvPr>
            <p:ph idx="1" type="body"/>
          </p:nvPr>
        </p:nvSpPr>
        <p:spPr>
          <a:xfrm>
            <a:off x="4693650" y="3951969"/>
            <a:ext cx="3999900" cy="927000"/>
          </a:xfrm>
          <a:prstGeom prst="rect">
            <a:avLst/>
          </a:prstGeom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Increase the thresholds for exemptions, adapt the requirements progressively based on the size and maturity of actors, Significantly decrease the regulatory burden on issuers of e-money tokens</a:t>
            </a:r>
            <a:endParaRPr b="1" sz="1200">
              <a:solidFill>
                <a:srgbClr val="FF7B4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21"/>
          <p:cNvSpPr txBox="1"/>
          <p:nvPr>
            <p:ph idx="1" type="body"/>
          </p:nvPr>
        </p:nvSpPr>
        <p:spPr>
          <a:xfrm>
            <a:off x="361825" y="1399200"/>
            <a:ext cx="3999900" cy="345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 sz="1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Shortcomings</a:t>
            </a:r>
            <a:endParaRPr i="1"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" name="Google Shape;162;p21"/>
          <p:cNvSpPr txBox="1"/>
          <p:nvPr>
            <p:ph idx="1" type="body"/>
          </p:nvPr>
        </p:nvSpPr>
        <p:spPr>
          <a:xfrm>
            <a:off x="4693650" y="1399200"/>
            <a:ext cx="3999900" cy="345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 sz="1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Adan’s preliminary proposals</a:t>
            </a:r>
            <a:endParaRPr i="1"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/>
          <p:nvPr>
            <p:ph type="title"/>
          </p:nvPr>
        </p:nvSpPr>
        <p:spPr>
          <a:xfrm>
            <a:off x="762000" y="445025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rPr>
              <a:t>Shortcomings &amp; Proposals</a:t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</p:txBody>
      </p:sp>
      <p:sp>
        <p:nvSpPr>
          <p:cNvPr id="168" name="Google Shape;168;p22"/>
          <p:cNvSpPr txBox="1"/>
          <p:nvPr>
            <p:ph idx="1" type="body"/>
          </p:nvPr>
        </p:nvSpPr>
        <p:spPr>
          <a:xfrm>
            <a:off x="361825" y="1788301"/>
            <a:ext cx="3999900" cy="927000"/>
          </a:xfrm>
          <a:prstGeom prst="rect">
            <a:avLst/>
          </a:prstGeom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FF7B4A"/>
                </a:solidFill>
                <a:latin typeface="Roboto"/>
                <a:ea typeface="Roboto"/>
                <a:cs typeface="Roboto"/>
                <a:sym typeface="Roboto"/>
              </a:rPr>
              <a:t>Unequal opportunities between incumbents and newcomers</a:t>
            </a:r>
            <a:br>
              <a:rPr b="1" lang="fr" sz="1200">
                <a:solidFill>
                  <a:srgbClr val="FF7B4A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fr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Stronger rules apply to newcomers.</a:t>
            </a:r>
            <a:endParaRPr sz="1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" name="Google Shape;169;p22"/>
          <p:cNvSpPr txBox="1"/>
          <p:nvPr>
            <p:ph idx="1" type="body"/>
          </p:nvPr>
        </p:nvSpPr>
        <p:spPr>
          <a:xfrm>
            <a:off x="361825" y="2865155"/>
            <a:ext cx="3999900" cy="927000"/>
          </a:xfrm>
          <a:prstGeom prst="rect">
            <a:avLst/>
          </a:prstGeom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7B4A"/>
                </a:solidFill>
                <a:latin typeface="Roboto"/>
                <a:ea typeface="Roboto"/>
                <a:cs typeface="Roboto"/>
                <a:sym typeface="Roboto"/>
              </a:rPr>
              <a:t>Operational issues</a:t>
            </a:r>
            <a:br>
              <a:rPr b="1" lang="fr" sz="1200">
                <a:solidFill>
                  <a:srgbClr val="FF7B4A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fr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Some details of the regulation are providing for operational obligations that are not in line with the market practice and not justified from a security or risk standpoint.</a:t>
            </a:r>
            <a:endParaRPr b="1" sz="1200">
              <a:solidFill>
                <a:srgbClr val="FF7B4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22"/>
          <p:cNvSpPr txBox="1"/>
          <p:nvPr>
            <p:ph idx="1" type="body"/>
          </p:nvPr>
        </p:nvSpPr>
        <p:spPr>
          <a:xfrm>
            <a:off x="4693650" y="1788300"/>
            <a:ext cx="3999900" cy="927000"/>
          </a:xfrm>
          <a:prstGeom prst="rect">
            <a:avLst/>
          </a:prstGeom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Reduce the waivers granted to incumbent actors, do not limit the e-money token issuance &amp; pilot regime to financial regulated actors, restore equal opportunities to all, ensure the application of some obligations thanks to guarantees brought by traditional actors</a:t>
            </a:r>
            <a:endParaRPr sz="1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22"/>
          <p:cNvSpPr txBox="1"/>
          <p:nvPr>
            <p:ph idx="1" type="body"/>
          </p:nvPr>
        </p:nvSpPr>
        <p:spPr>
          <a:xfrm>
            <a:off x="4693650" y="2865160"/>
            <a:ext cx="3999900" cy="927000"/>
          </a:xfrm>
          <a:prstGeom prst="rect">
            <a:avLst/>
          </a:prstGeom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Redraft articles in MiCA and PRR that raise such issues.</a:t>
            </a: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p22"/>
          <p:cNvSpPr txBox="1"/>
          <p:nvPr>
            <p:ph idx="1" type="body"/>
          </p:nvPr>
        </p:nvSpPr>
        <p:spPr>
          <a:xfrm>
            <a:off x="361825" y="1399200"/>
            <a:ext cx="3999900" cy="345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 sz="1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Shortcomings</a:t>
            </a:r>
            <a:endParaRPr i="1"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22"/>
          <p:cNvSpPr txBox="1"/>
          <p:nvPr>
            <p:ph idx="1" type="body"/>
          </p:nvPr>
        </p:nvSpPr>
        <p:spPr>
          <a:xfrm>
            <a:off x="4693650" y="1399200"/>
            <a:ext cx="3999900" cy="345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 sz="1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Adan’s preliminary proposals</a:t>
            </a:r>
            <a:endParaRPr i="1" sz="1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/>
          <p:nvPr>
            <p:ph type="title"/>
          </p:nvPr>
        </p:nvSpPr>
        <p:spPr>
          <a:xfrm>
            <a:off x="762000" y="2033743"/>
            <a:ext cx="807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82542"/>
                </a:solidFill>
                <a:latin typeface="Roboto Slab Regular"/>
                <a:ea typeface="Roboto Slab Regular"/>
                <a:cs typeface="Roboto Slab Regular"/>
                <a:sym typeface="Roboto Slab Regular"/>
              </a:rPr>
              <a:t>Questions?</a:t>
            </a:r>
            <a:endParaRPr>
              <a:solidFill>
                <a:srgbClr val="082542"/>
              </a:solidFill>
              <a:latin typeface="Roboto Slab Regular"/>
              <a:ea typeface="Roboto Slab Regular"/>
              <a:cs typeface="Roboto Slab Regular"/>
              <a:sym typeface="Roboto Slab Regular"/>
            </a:endParaRPr>
          </a:p>
        </p:txBody>
      </p:sp>
      <p:sp>
        <p:nvSpPr>
          <p:cNvPr id="179" name="Google Shape;17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4"/>
          <p:cNvSpPr/>
          <p:nvPr/>
        </p:nvSpPr>
        <p:spPr>
          <a:xfrm>
            <a:off x="2350200" y="-100"/>
            <a:ext cx="6019500" cy="51435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4"/>
          <p:cNvSpPr/>
          <p:nvPr/>
        </p:nvSpPr>
        <p:spPr>
          <a:xfrm>
            <a:off x="8478000" y="1337700"/>
            <a:ext cx="666000" cy="38058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" name="Google Shape;186;p24"/>
          <p:cNvPicPr preferRelativeResize="0"/>
          <p:nvPr/>
        </p:nvPicPr>
        <p:blipFill rotWithShape="1">
          <a:blip r:embed="rId3">
            <a:alphaModFix/>
          </a:blip>
          <a:srcRect b="9394" l="16102" r="64872" t="45463"/>
          <a:stretch/>
        </p:blipFill>
        <p:spPr>
          <a:xfrm>
            <a:off x="8478000" y="0"/>
            <a:ext cx="666001" cy="122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4"/>
          <p:cNvSpPr txBox="1"/>
          <p:nvPr/>
        </p:nvSpPr>
        <p:spPr>
          <a:xfrm>
            <a:off x="2861850" y="420800"/>
            <a:ext cx="4996500" cy="22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4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THANK YOU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24"/>
          <p:cNvSpPr/>
          <p:nvPr/>
        </p:nvSpPr>
        <p:spPr>
          <a:xfrm>
            <a:off x="0" y="3913800"/>
            <a:ext cx="2242200" cy="12297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4"/>
          <p:cNvSpPr/>
          <p:nvPr/>
        </p:nvSpPr>
        <p:spPr>
          <a:xfrm>
            <a:off x="0" y="0"/>
            <a:ext cx="2242200" cy="1229700"/>
          </a:xfrm>
          <a:prstGeom prst="rect">
            <a:avLst/>
          </a:prstGeom>
          <a:solidFill>
            <a:srgbClr val="0825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0" name="Google Shape;190;p24"/>
          <p:cNvPicPr preferRelativeResize="0"/>
          <p:nvPr/>
        </p:nvPicPr>
        <p:blipFill rotWithShape="1">
          <a:blip r:embed="rId4">
            <a:alphaModFix/>
          </a:blip>
          <a:srcRect b="9395" l="0" r="35950" t="0"/>
          <a:stretch/>
        </p:blipFill>
        <p:spPr>
          <a:xfrm>
            <a:off x="0" y="1337700"/>
            <a:ext cx="2242199" cy="246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075" y="4334551"/>
            <a:ext cx="1410051" cy="38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4"/>
          <p:cNvPicPr preferRelativeResize="0"/>
          <p:nvPr/>
        </p:nvPicPr>
        <p:blipFill rotWithShape="1">
          <a:blip r:embed="rId6">
            <a:alphaModFix/>
          </a:blip>
          <a:srcRect b="0" l="16334" r="16334" t="0"/>
          <a:stretch/>
        </p:blipFill>
        <p:spPr>
          <a:xfrm>
            <a:off x="6201641" y="2484375"/>
            <a:ext cx="1765323" cy="1747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72025" y="2484376"/>
            <a:ext cx="1765324" cy="1767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43400" y="2484375"/>
            <a:ext cx="1765324" cy="1765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