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32"/>
  </p:notesMasterIdLst>
  <p:sldIdLst>
    <p:sldId id="256" r:id="rId2"/>
    <p:sldId id="270" r:id="rId3"/>
    <p:sldId id="271" r:id="rId4"/>
    <p:sldId id="265" r:id="rId5"/>
    <p:sldId id="262" r:id="rId6"/>
    <p:sldId id="268" r:id="rId7"/>
    <p:sldId id="267" r:id="rId8"/>
    <p:sldId id="257" r:id="rId9"/>
    <p:sldId id="269" r:id="rId10"/>
    <p:sldId id="276" r:id="rId11"/>
    <p:sldId id="275" r:id="rId12"/>
    <p:sldId id="291" r:id="rId13"/>
    <p:sldId id="272" r:id="rId14"/>
    <p:sldId id="277" r:id="rId15"/>
    <p:sldId id="290" r:id="rId16"/>
    <p:sldId id="274" r:id="rId17"/>
    <p:sldId id="278" r:id="rId18"/>
    <p:sldId id="279" r:id="rId19"/>
    <p:sldId id="281" r:id="rId20"/>
    <p:sldId id="280" r:id="rId21"/>
    <p:sldId id="282" r:id="rId22"/>
    <p:sldId id="283" r:id="rId23"/>
    <p:sldId id="284" r:id="rId24"/>
    <p:sldId id="285" r:id="rId25"/>
    <p:sldId id="273" r:id="rId26"/>
    <p:sldId id="259" r:id="rId27"/>
    <p:sldId id="286" r:id="rId28"/>
    <p:sldId id="287" r:id="rId29"/>
    <p:sldId id="288" r:id="rId30"/>
    <p:sldId id="289" r:id="rId3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000000"/>
    <a:srgbClr val="B2B2B2"/>
    <a:srgbClr val="0066FF"/>
    <a:srgbClr val="3366FF"/>
    <a:srgbClr val="003399"/>
    <a:srgbClr val="0033CC"/>
    <a:srgbClr val="5F5F5F"/>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40" autoAdjust="0"/>
  </p:normalViewPr>
  <p:slideViewPr>
    <p:cSldViewPr snapToGrid="0">
      <p:cViewPr>
        <p:scale>
          <a:sx n="142" d="100"/>
          <a:sy n="142" d="100"/>
        </p:scale>
        <p:origin x="-744" y="30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79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GB" altLang="en-US"/>
          </a:p>
        </p:txBody>
      </p:sp>
      <p:sp>
        <p:nvSpPr>
          <p:cNvPr id="5079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GB" altLang="en-US"/>
          </a:p>
        </p:txBody>
      </p:sp>
      <p:sp>
        <p:nvSpPr>
          <p:cNvPr id="5079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79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079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GB" altLang="en-US"/>
          </a:p>
        </p:txBody>
      </p:sp>
      <p:sp>
        <p:nvSpPr>
          <p:cNvPr id="5079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B708AB3F-B394-4EB9-8FCB-D92B5ED88C73}" type="slidenum">
              <a:rPr lang="en-GB" altLang="en-US"/>
              <a:pPr/>
              <a:t>‹N°›</a:t>
            </a:fld>
            <a:endParaRPr lang="en-GB" altLang="en-US"/>
          </a:p>
        </p:txBody>
      </p:sp>
    </p:spTree>
    <p:extLst>
      <p:ext uri="{BB962C8B-B14F-4D97-AF65-F5344CB8AC3E}">
        <p14:creationId xmlns:p14="http://schemas.microsoft.com/office/powerpoint/2010/main" val="14009542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26000">
              <a:srgbClr val="003399">
                <a:lumMod val="60000"/>
              </a:srgbClr>
            </a:gs>
            <a:gs pos="100000">
              <a:srgbClr val="0066FF"/>
            </a:gs>
          </a:gsLst>
          <a:lin ang="1800000" scaled="0"/>
        </a:gradFill>
        <a:effectLst/>
      </p:bgPr>
    </p:bg>
    <p:spTree>
      <p:nvGrpSpPr>
        <p:cNvPr id="1" name=""/>
        <p:cNvGrpSpPr/>
        <p:nvPr/>
      </p:nvGrpSpPr>
      <p:grpSpPr>
        <a:xfrm>
          <a:off x="0" y="0"/>
          <a:ext cx="0" cy="0"/>
          <a:chOff x="0" y="0"/>
          <a:chExt cx="0" cy="0"/>
        </a:xfrm>
      </p:grpSpPr>
      <p:grpSp>
        <p:nvGrpSpPr>
          <p:cNvPr id="415763" name="Group 19"/>
          <p:cNvGrpSpPr>
            <a:grpSpLocks/>
          </p:cNvGrpSpPr>
          <p:nvPr userDrawn="1"/>
        </p:nvGrpSpPr>
        <p:grpSpPr bwMode="auto">
          <a:xfrm>
            <a:off x="2743200" y="3540125"/>
            <a:ext cx="6392863" cy="3309938"/>
            <a:chOff x="1728" y="2230"/>
            <a:chExt cx="4027" cy="2085"/>
          </a:xfrm>
          <a:gradFill flip="none" rotWithShape="1">
            <a:gsLst>
              <a:gs pos="26000">
                <a:srgbClr val="003399">
                  <a:lumMod val="60000"/>
                  <a:alpha val="80000"/>
                </a:srgbClr>
              </a:gs>
              <a:gs pos="100000">
                <a:srgbClr val="0066FF"/>
              </a:gs>
            </a:gsLst>
            <a:path path="shape">
              <a:fillToRect l="50000" t="50000" r="50000" b="50000"/>
            </a:path>
            <a:tileRect/>
          </a:gradFill>
        </p:grpSpPr>
        <p:sp>
          <p:nvSpPr>
            <p:cNvPr id="415764" name="Freeform 20"/>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5765" name="Freeform 21"/>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5766" name="Freeform 22"/>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5767" name="Freeform 23"/>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5768" name="Freeform 24"/>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415769" name="Freeform 25"/>
          <p:cNvSpPr>
            <a:spLocks/>
          </p:cNvSpPr>
          <p:nvPr/>
        </p:nvSpPr>
        <p:spPr bwMode="hidden">
          <a:xfrm>
            <a:off x="5273675" y="2128838"/>
            <a:ext cx="2897188" cy="2439988"/>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flip="none" rotWithShape="1">
            <a:gsLst>
              <a:gs pos="26000">
                <a:srgbClr val="003399">
                  <a:lumMod val="60000"/>
                  <a:alpha val="80000"/>
                </a:srgbClr>
              </a:gs>
              <a:gs pos="100000">
                <a:srgbClr val="0066FF"/>
              </a:gs>
            </a:gsLst>
            <a:path path="shape">
              <a:fillToRect l="50000" t="50000" r="50000" b="50000"/>
            </a:path>
            <a:tileRect/>
          </a:gradFill>
          <a:ln>
            <a:noFill/>
          </a:ln>
          <a:extLst/>
        </p:spPr>
        <p:txBody>
          <a:bodyPr/>
          <a:lstStyle/>
          <a:p>
            <a:endParaRPr lang="en-GB"/>
          </a:p>
        </p:txBody>
      </p:sp>
      <p:sp>
        <p:nvSpPr>
          <p:cNvPr id="41575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endParaRPr lang="en-GB" altLang="en-US" noProof="0" dirty="0"/>
          </a:p>
        </p:txBody>
      </p:sp>
      <p:sp>
        <p:nvSpPr>
          <p:cNvPr id="4157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endParaRPr lang="en-GB" altLang="en-US" noProof="0"/>
          </a:p>
        </p:txBody>
      </p:sp>
      <p:sp>
        <p:nvSpPr>
          <p:cNvPr id="415757" name="Rectangle 13"/>
          <p:cNvSpPr>
            <a:spLocks noGrp="1" noChangeArrowheads="1"/>
          </p:cNvSpPr>
          <p:nvPr>
            <p:ph type="dt" sz="quarter" idx="2"/>
          </p:nvPr>
        </p:nvSpPr>
        <p:spPr>
          <a:xfrm>
            <a:off x="457200" y="6248400"/>
            <a:ext cx="2133600" cy="476250"/>
          </a:xfrm>
        </p:spPr>
        <p:txBody>
          <a:bodyPr/>
          <a:lstStyle>
            <a:lvl1pPr>
              <a:defRPr>
                <a:latin typeface="Arial" panose="020B0604020202020204" pitchFamily="34" charset="0"/>
              </a:defRPr>
            </a:lvl1pPr>
          </a:lstStyle>
          <a:p>
            <a:endParaRPr lang="en-GB" altLang="en-US"/>
          </a:p>
        </p:txBody>
      </p:sp>
      <p:sp>
        <p:nvSpPr>
          <p:cNvPr id="415758" name="Rectangle 14"/>
          <p:cNvSpPr>
            <a:spLocks noGrp="1" noChangeArrowheads="1"/>
          </p:cNvSpPr>
          <p:nvPr>
            <p:ph type="ftr" sz="quarter" idx="3"/>
          </p:nvPr>
        </p:nvSpPr>
        <p:spPr>
          <a:xfrm>
            <a:off x="3124200" y="6251575"/>
            <a:ext cx="2895600" cy="476250"/>
          </a:xfrm>
        </p:spPr>
        <p:txBody>
          <a:bodyPr/>
          <a:lstStyle>
            <a:lvl1pPr>
              <a:defRPr>
                <a:latin typeface="Arial" panose="020B0604020202020204" pitchFamily="34" charset="0"/>
              </a:defRPr>
            </a:lvl1pPr>
          </a:lstStyle>
          <a:p>
            <a:endParaRPr lang="en-GB" altLang="en-US"/>
          </a:p>
        </p:txBody>
      </p:sp>
      <p:sp>
        <p:nvSpPr>
          <p:cNvPr id="415759" name="Rectangle 15"/>
          <p:cNvSpPr>
            <a:spLocks noGrp="1" noChangeArrowheads="1"/>
          </p:cNvSpPr>
          <p:nvPr>
            <p:ph type="sldNum" sz="quarter" idx="4"/>
          </p:nvPr>
        </p:nvSpPr>
        <p:spPr>
          <a:xfrm>
            <a:off x="6553200" y="6254750"/>
            <a:ext cx="2133600" cy="476250"/>
          </a:xfrm>
        </p:spPr>
        <p:txBody>
          <a:bodyPr/>
          <a:lstStyle>
            <a:lvl1pPr>
              <a:defRPr>
                <a:latin typeface="Arial" panose="020B0604020202020204" pitchFamily="34" charset="0"/>
              </a:defRPr>
            </a:lvl1pPr>
          </a:lstStyle>
          <a:p>
            <a:fld id="{0EDC65BD-31DE-44F8-AEBA-F5B8F2E2F25E}" type="slidenum">
              <a:rPr lang="en-GB" altLang="en-US"/>
              <a:pPr/>
              <a:t>‹N°›</a:t>
            </a:fld>
            <a:endParaRPr lang="en-GB" altLang="en-US"/>
          </a:p>
        </p:txBody>
      </p:sp>
      <p:sp>
        <p:nvSpPr>
          <p:cNvPr id="16" name="Rectangle 15"/>
          <p:cNvSpPr/>
          <p:nvPr userDrawn="1"/>
        </p:nvSpPr>
        <p:spPr>
          <a:xfrm>
            <a:off x="0" y="-138904"/>
            <a:ext cx="6497273" cy="777264"/>
          </a:xfrm>
          <a:prstGeom prst="rect">
            <a:avLst/>
          </a:prstGeom>
        </p:spPr>
        <p:txBody>
          <a:bodyPr wrap="square">
            <a:spAutoFit/>
          </a:bodyPr>
          <a:lstStyle/>
          <a:p>
            <a:pPr>
              <a:lnSpc>
                <a:spcPct val="107000"/>
              </a:lnSpc>
              <a:spcAft>
                <a:spcPts val="800"/>
              </a:spcAft>
            </a:pPr>
            <a:r>
              <a:rPr lang="en-GB" sz="3200" u="sng" cap="small" dirty="0">
                <a:solidFill>
                  <a:srgbClr val="5B9BD5"/>
                </a:solidFill>
                <a:effectLst>
                  <a:outerShdw blurRad="38100" dist="25400" dir="5400000" algn="ctr">
                    <a:srgbClr val="6E747A">
                      <a:alpha val="43000"/>
                    </a:srgbClr>
                  </a:outerShdw>
                </a:effectLst>
                <a:latin typeface="Calibri Light" panose="020F0302020204030204" pitchFamily="34" charset="0"/>
                <a:ea typeface="Calibri" panose="020F0502020204030204" pitchFamily="34" charset="0"/>
                <a:cs typeface="Times New Roman" panose="02020603050405020304" pitchFamily="18" charset="0"/>
              </a:rPr>
              <a:t>Informed Risk Decisions</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nSpc>
                <a:spcPct val="30000"/>
              </a:lnSpc>
              <a:spcAft>
                <a:spcPts val="0"/>
              </a:spcAft>
            </a:pPr>
            <a:r>
              <a:rPr lang="en-GB" sz="1200" i="1" dirty="0">
                <a:latin typeface="Calibri" panose="020F0502020204030204" pitchFamily="34" charset="0"/>
                <a:ea typeface="Calibri" panose="020F0502020204030204" pitchFamily="34" charset="0"/>
                <a:cs typeface="Times New Roman" panose="02020603050405020304" pitchFamily="18" charset="0"/>
              </a:rPr>
              <a:t>Helping enterprises make reasoned cyber risk decisions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Slide Number Placeholder 4"/>
          <p:cNvSpPr>
            <a:spLocks noGrp="1"/>
          </p:cNvSpPr>
          <p:nvPr>
            <p:ph type="sldNum" sz="quarter" idx="11"/>
          </p:nvPr>
        </p:nvSpPr>
        <p:spPr/>
        <p:txBody>
          <a:bodyPr/>
          <a:lstStyle>
            <a:lvl1pPr>
              <a:defRPr/>
            </a:lvl1pPr>
          </a:lstStyle>
          <a:p>
            <a:fld id="{837ABA46-9A16-4152-84DD-863B315F2201}" type="slidenum">
              <a:rPr lang="en-GB" altLang="en-US"/>
              <a:pPr/>
              <a:t>‹N°›</a:t>
            </a:fld>
            <a:endParaRPr lang="en-GB" altLang="en-US"/>
          </a:p>
        </p:txBody>
      </p:sp>
      <p:sp>
        <p:nvSpPr>
          <p:cNvPr id="6" name="Footer Placeholder 5"/>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177136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03213"/>
            <a:ext cx="20589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03213"/>
            <a:ext cx="6029325"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Slide Number Placeholder 4"/>
          <p:cNvSpPr>
            <a:spLocks noGrp="1"/>
          </p:cNvSpPr>
          <p:nvPr>
            <p:ph type="sldNum" sz="quarter" idx="11"/>
          </p:nvPr>
        </p:nvSpPr>
        <p:spPr/>
        <p:txBody>
          <a:bodyPr/>
          <a:lstStyle>
            <a:lvl1pPr>
              <a:defRPr/>
            </a:lvl1pPr>
          </a:lstStyle>
          <a:p>
            <a:fld id="{DC693D55-763B-4992-A385-9AE2F3FFB849}" type="slidenum">
              <a:rPr lang="en-GB" altLang="en-US"/>
              <a:pPr/>
              <a:t>‹N°›</a:t>
            </a:fld>
            <a:endParaRPr lang="en-GB" altLang="en-US"/>
          </a:p>
        </p:txBody>
      </p:sp>
      <p:sp>
        <p:nvSpPr>
          <p:cNvPr id="6" name="Footer Placeholder 5"/>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422328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45724"/>
            <a:ext cx="9144000" cy="717249"/>
          </a:xfrm>
        </p:spPr>
        <p:txBody>
          <a:bodyPr/>
          <a:lstStyle/>
          <a:p>
            <a:r>
              <a:rPr lang="en-US"/>
              <a:t>Click to edit Master title style</a:t>
            </a:r>
            <a:endParaRPr lang="en-GB"/>
          </a:p>
        </p:txBody>
      </p:sp>
      <p:sp>
        <p:nvSpPr>
          <p:cNvPr id="3" name="Content Placeholder 2"/>
          <p:cNvSpPr>
            <a:spLocks noGrp="1"/>
          </p:cNvSpPr>
          <p:nvPr>
            <p:ph idx="1"/>
          </p:nvPr>
        </p:nvSpPr>
        <p:spPr>
          <a:xfrm>
            <a:off x="468313" y="1500996"/>
            <a:ext cx="8229600" cy="465374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nchor="ctr"/>
          <a:lstStyle>
            <a:lvl1pPr>
              <a:defRPr/>
            </a:lvl1pPr>
          </a:lstStyle>
          <a:p>
            <a:endParaRPr lang="en-GB" altLang="en-US" dirty="0"/>
          </a:p>
        </p:txBody>
      </p:sp>
      <p:sp>
        <p:nvSpPr>
          <p:cNvPr id="5" name="Slide Number Placeholder 4"/>
          <p:cNvSpPr>
            <a:spLocks noGrp="1"/>
          </p:cNvSpPr>
          <p:nvPr>
            <p:ph type="sldNum" sz="quarter" idx="11"/>
          </p:nvPr>
        </p:nvSpPr>
        <p:spPr/>
        <p:txBody>
          <a:bodyPr anchor="ctr"/>
          <a:lstStyle>
            <a:lvl1pPr>
              <a:defRPr/>
            </a:lvl1pPr>
          </a:lstStyle>
          <a:p>
            <a:fld id="{15797B5B-9115-48F8-B394-44205A282639}" type="slidenum">
              <a:rPr lang="en-GB" altLang="en-US"/>
              <a:pPr/>
              <a:t>‹N°›</a:t>
            </a:fld>
            <a:endParaRPr lang="en-GB" altLang="en-US" dirty="0"/>
          </a:p>
        </p:txBody>
      </p:sp>
      <p:sp>
        <p:nvSpPr>
          <p:cNvPr id="6" name="Footer Placeholder 5"/>
          <p:cNvSpPr>
            <a:spLocks noGrp="1"/>
          </p:cNvSpPr>
          <p:nvPr>
            <p:ph type="ftr" sz="quarter" idx="12"/>
          </p:nvPr>
        </p:nvSpPr>
        <p:spPr/>
        <p:txBody>
          <a:bodyPr anchor="ctr"/>
          <a:lstStyle>
            <a:lvl1pPr>
              <a:defRPr/>
            </a:lvl1pPr>
          </a:lstStyle>
          <a:p>
            <a:endParaRPr lang="en-GB" altLang="en-US" dirty="0"/>
          </a:p>
        </p:txBody>
      </p:sp>
    </p:spTree>
    <p:extLst>
      <p:ext uri="{BB962C8B-B14F-4D97-AF65-F5344CB8AC3E}">
        <p14:creationId xmlns:p14="http://schemas.microsoft.com/office/powerpoint/2010/main" val="420717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Slide Number Placeholder 4"/>
          <p:cNvSpPr>
            <a:spLocks noGrp="1"/>
          </p:cNvSpPr>
          <p:nvPr>
            <p:ph type="sldNum" sz="quarter" idx="11"/>
          </p:nvPr>
        </p:nvSpPr>
        <p:spPr/>
        <p:txBody>
          <a:bodyPr/>
          <a:lstStyle>
            <a:lvl1pPr>
              <a:defRPr/>
            </a:lvl1pPr>
          </a:lstStyle>
          <a:p>
            <a:fld id="{26D0EB60-1AFB-4BEE-A97C-D75553B15C93}" type="slidenum">
              <a:rPr lang="en-GB" altLang="en-US"/>
              <a:pPr/>
              <a:t>‹N°›</a:t>
            </a:fld>
            <a:endParaRPr lang="en-GB" altLang="en-US"/>
          </a:p>
        </p:txBody>
      </p:sp>
      <p:sp>
        <p:nvSpPr>
          <p:cNvPr id="6" name="Footer Placeholder 5"/>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669227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28775"/>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628775"/>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Slide Number Placeholder 5"/>
          <p:cNvSpPr>
            <a:spLocks noGrp="1"/>
          </p:cNvSpPr>
          <p:nvPr>
            <p:ph type="sldNum" sz="quarter" idx="11"/>
          </p:nvPr>
        </p:nvSpPr>
        <p:spPr/>
        <p:txBody>
          <a:bodyPr/>
          <a:lstStyle>
            <a:lvl1pPr>
              <a:defRPr/>
            </a:lvl1pPr>
          </a:lstStyle>
          <a:p>
            <a:fld id="{11CD9EA4-A269-41E1-818D-752ECE238E49}" type="slidenum">
              <a:rPr lang="en-GB" altLang="en-US"/>
              <a:pPr/>
              <a:t>‹N°›</a:t>
            </a:fld>
            <a:endParaRPr lang="en-GB" altLang="en-US"/>
          </a:p>
        </p:txBody>
      </p:sp>
      <p:sp>
        <p:nvSpPr>
          <p:cNvPr id="7" name="Footer Placeholder 6"/>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314328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Slide Number Placeholder 7"/>
          <p:cNvSpPr>
            <a:spLocks noGrp="1"/>
          </p:cNvSpPr>
          <p:nvPr>
            <p:ph type="sldNum" sz="quarter" idx="11"/>
          </p:nvPr>
        </p:nvSpPr>
        <p:spPr/>
        <p:txBody>
          <a:bodyPr/>
          <a:lstStyle>
            <a:lvl1pPr>
              <a:defRPr/>
            </a:lvl1pPr>
          </a:lstStyle>
          <a:p>
            <a:fld id="{FDBF2F96-FA14-4642-920F-0F94C194769A}" type="slidenum">
              <a:rPr lang="en-GB" altLang="en-US"/>
              <a:pPr/>
              <a:t>‹N°›</a:t>
            </a:fld>
            <a:endParaRPr lang="en-GB" altLang="en-US"/>
          </a:p>
        </p:txBody>
      </p:sp>
      <p:sp>
        <p:nvSpPr>
          <p:cNvPr id="9" name="Footer Placeholder 8"/>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228823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Slide Number Placeholder 3"/>
          <p:cNvSpPr>
            <a:spLocks noGrp="1"/>
          </p:cNvSpPr>
          <p:nvPr>
            <p:ph type="sldNum" sz="quarter" idx="11"/>
          </p:nvPr>
        </p:nvSpPr>
        <p:spPr/>
        <p:txBody>
          <a:bodyPr/>
          <a:lstStyle>
            <a:lvl1pPr>
              <a:defRPr/>
            </a:lvl1pPr>
          </a:lstStyle>
          <a:p>
            <a:fld id="{B9786191-33F0-4501-9121-D8B113AA9222}" type="slidenum">
              <a:rPr lang="en-GB" altLang="en-US"/>
              <a:pPr/>
              <a:t>‹N°›</a:t>
            </a:fld>
            <a:endParaRPr lang="en-GB" altLang="en-US"/>
          </a:p>
        </p:txBody>
      </p:sp>
      <p:sp>
        <p:nvSpPr>
          <p:cNvPr id="5" name="Footer Placeholder 4"/>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256104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Slide Number Placeholder 2"/>
          <p:cNvSpPr>
            <a:spLocks noGrp="1"/>
          </p:cNvSpPr>
          <p:nvPr>
            <p:ph type="sldNum" sz="quarter" idx="11"/>
          </p:nvPr>
        </p:nvSpPr>
        <p:spPr/>
        <p:txBody>
          <a:bodyPr/>
          <a:lstStyle>
            <a:lvl1pPr>
              <a:defRPr/>
            </a:lvl1pPr>
          </a:lstStyle>
          <a:p>
            <a:fld id="{87F0DB13-6FEA-4032-B319-B14EF0E9DAA7}" type="slidenum">
              <a:rPr lang="en-GB" altLang="en-US"/>
              <a:pPr/>
              <a:t>‹N°›</a:t>
            </a:fld>
            <a:endParaRPr lang="en-GB" altLang="en-US"/>
          </a:p>
        </p:txBody>
      </p:sp>
      <p:sp>
        <p:nvSpPr>
          <p:cNvPr id="4" name="Footer Placeholder 3"/>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55128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Slide Number Placeholder 5"/>
          <p:cNvSpPr>
            <a:spLocks noGrp="1"/>
          </p:cNvSpPr>
          <p:nvPr>
            <p:ph type="sldNum" sz="quarter" idx="11"/>
          </p:nvPr>
        </p:nvSpPr>
        <p:spPr/>
        <p:txBody>
          <a:bodyPr/>
          <a:lstStyle>
            <a:lvl1pPr>
              <a:defRPr/>
            </a:lvl1pPr>
          </a:lstStyle>
          <a:p>
            <a:fld id="{65888E85-950C-4F77-8830-5BB4A3BD2122}" type="slidenum">
              <a:rPr lang="en-GB" altLang="en-US"/>
              <a:pPr/>
              <a:t>‹N°›</a:t>
            </a:fld>
            <a:endParaRPr lang="en-GB" altLang="en-US"/>
          </a:p>
        </p:txBody>
      </p:sp>
      <p:sp>
        <p:nvSpPr>
          <p:cNvPr id="7" name="Footer Placeholder 6"/>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3444811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Slide Number Placeholder 5"/>
          <p:cNvSpPr>
            <a:spLocks noGrp="1"/>
          </p:cNvSpPr>
          <p:nvPr>
            <p:ph type="sldNum" sz="quarter" idx="11"/>
          </p:nvPr>
        </p:nvSpPr>
        <p:spPr/>
        <p:txBody>
          <a:bodyPr/>
          <a:lstStyle>
            <a:lvl1pPr>
              <a:defRPr/>
            </a:lvl1pPr>
          </a:lstStyle>
          <a:p>
            <a:fld id="{3E4A7DD7-6919-4A30-8283-CAA09CADD951}" type="slidenum">
              <a:rPr lang="en-GB" altLang="en-US"/>
              <a:pPr/>
              <a:t>‹N°›</a:t>
            </a:fld>
            <a:endParaRPr lang="en-GB" altLang="en-US"/>
          </a:p>
        </p:txBody>
      </p:sp>
      <p:sp>
        <p:nvSpPr>
          <p:cNvPr id="7" name="Footer Placeholder 6"/>
          <p:cNvSpPr>
            <a:spLocks noGrp="1"/>
          </p:cNvSpPr>
          <p:nvPr>
            <p:ph type="ftr" sz="quarter" idx="12"/>
          </p:nvPr>
        </p:nvSpPr>
        <p:spPr/>
        <p:txBody>
          <a:bodyPr/>
          <a:lstStyle>
            <a:lvl1pPr>
              <a:defRPr/>
            </a:lvl1pPr>
          </a:lstStyle>
          <a:p>
            <a:endParaRPr lang="en-GB" altLang="en-US"/>
          </a:p>
        </p:txBody>
      </p:sp>
    </p:spTree>
    <p:extLst>
      <p:ext uri="{BB962C8B-B14F-4D97-AF65-F5344CB8AC3E}">
        <p14:creationId xmlns:p14="http://schemas.microsoft.com/office/powerpoint/2010/main" val="2909306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26000">
              <a:srgbClr val="003399">
                <a:lumMod val="60000"/>
              </a:srgbClr>
            </a:gs>
            <a:gs pos="100000">
              <a:srgbClr val="0066FF"/>
            </a:gs>
          </a:gsLst>
          <a:lin ang="1800000" scaled="0"/>
        </a:gradFill>
        <a:effectLst/>
      </p:bgPr>
    </p:bg>
    <p:spTree>
      <p:nvGrpSpPr>
        <p:cNvPr id="1" name=""/>
        <p:cNvGrpSpPr/>
        <p:nvPr/>
      </p:nvGrpSpPr>
      <p:grpSpPr>
        <a:xfrm>
          <a:off x="0" y="0"/>
          <a:ext cx="0" cy="0"/>
          <a:chOff x="0" y="0"/>
          <a:chExt cx="0" cy="0"/>
        </a:xfrm>
      </p:grpSpPr>
      <p:sp>
        <p:nvSpPr>
          <p:cNvPr id="414733" name="Rectangle 13"/>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n-lt"/>
              </a:defRPr>
            </a:lvl1pPr>
          </a:lstStyle>
          <a:p>
            <a:endParaRPr lang="en-GB" altLang="en-US"/>
          </a:p>
        </p:txBody>
      </p:sp>
      <p:sp>
        <p:nvSpPr>
          <p:cNvPr id="414735" name="Rectangle 15"/>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200">
                <a:latin typeface="+mn-lt"/>
              </a:defRPr>
            </a:lvl1pPr>
          </a:lstStyle>
          <a:p>
            <a:fld id="{14715AF0-A070-4CCA-BE49-3FEB4FA1CCEA}" type="slidenum">
              <a:rPr lang="en-GB" altLang="en-US"/>
              <a:pPr/>
              <a:t>‹N°›</a:t>
            </a:fld>
            <a:endParaRPr lang="en-GB" altLang="en-US" dirty="0"/>
          </a:p>
        </p:txBody>
      </p:sp>
      <p:grpSp>
        <p:nvGrpSpPr>
          <p:cNvPr id="414738" name="Group 18"/>
          <p:cNvGrpSpPr>
            <a:grpSpLocks/>
          </p:cNvGrpSpPr>
          <p:nvPr userDrawn="1"/>
        </p:nvGrpSpPr>
        <p:grpSpPr bwMode="auto">
          <a:xfrm>
            <a:off x="2742363" y="3514247"/>
            <a:ext cx="6392863" cy="3309938"/>
            <a:chOff x="1728" y="2230"/>
            <a:chExt cx="4027" cy="2085"/>
          </a:xfrm>
          <a:gradFill flip="none" rotWithShape="1">
            <a:gsLst>
              <a:gs pos="1000">
                <a:srgbClr val="003399">
                  <a:lumMod val="60000"/>
                </a:srgbClr>
              </a:gs>
              <a:gs pos="100000">
                <a:srgbClr val="0066FF">
                  <a:lumMod val="95000"/>
                  <a:lumOff val="5000"/>
                </a:srgbClr>
              </a:gs>
            </a:gsLst>
            <a:path path="shape">
              <a:fillToRect l="50000" t="50000" r="50000" b="50000"/>
            </a:path>
            <a:tileRect/>
          </a:gradFill>
        </p:grpSpPr>
        <p:sp>
          <p:nvSpPr>
            <p:cNvPr id="414725" name="Freeform 5"/>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4726" name="Freeform 6"/>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4727" name="Freeform 7"/>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4728"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4729" name="Freeform 9"/>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414730" name="Freeform 10"/>
          <p:cNvSpPr>
            <a:spLocks/>
          </p:cNvSpPr>
          <p:nvPr/>
        </p:nvSpPr>
        <p:spPr bwMode="hidden">
          <a:xfrm>
            <a:off x="5272838" y="2102960"/>
            <a:ext cx="2897188" cy="2439988"/>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flip="none" rotWithShape="1">
            <a:gsLst>
              <a:gs pos="1000">
                <a:srgbClr val="003399">
                  <a:lumMod val="60000"/>
                </a:srgbClr>
              </a:gs>
              <a:gs pos="100000">
                <a:srgbClr val="0066FF">
                  <a:lumMod val="95000"/>
                  <a:lumOff val="5000"/>
                </a:srgbClr>
              </a:gs>
            </a:gsLst>
            <a:path path="shape">
              <a:fillToRect l="50000" t="50000" r="50000" b="50000"/>
            </a:path>
            <a:tileRect/>
          </a:gradFill>
          <a:ln>
            <a:noFill/>
          </a:ln>
          <a:extLst/>
        </p:spPr>
        <p:txBody>
          <a:bodyPr/>
          <a:lstStyle/>
          <a:p>
            <a:endParaRPr lang="en-GB"/>
          </a:p>
        </p:txBody>
      </p:sp>
      <p:sp>
        <p:nvSpPr>
          <p:cNvPr id="414731" name="Rectangle 11"/>
          <p:cNvSpPr>
            <a:spLocks noGrp="1" noRot="1" noChangeArrowheads="1"/>
          </p:cNvSpPr>
          <p:nvPr userDrawn="1">
            <p:ph type="title"/>
          </p:nvPr>
        </p:nvSpPr>
        <p:spPr bwMode="auto">
          <a:xfrm>
            <a:off x="0" y="638360"/>
            <a:ext cx="9144000"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414734" name="Rectangle 14"/>
          <p:cNvSpPr>
            <a:spLocks noGrp="1" noChangeArrowheads="1"/>
          </p:cNvSpPr>
          <p:nvPr userDrawn="1">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n-lt"/>
              </a:defRPr>
            </a:lvl1pPr>
          </a:lstStyle>
          <a:p>
            <a:endParaRPr lang="en-GB" altLang="en-US"/>
          </a:p>
        </p:txBody>
      </p:sp>
      <p:sp>
        <p:nvSpPr>
          <p:cNvPr id="414740" name="Rectangle 20"/>
          <p:cNvSpPr>
            <a:spLocks noGrp="1" noChangeArrowheads="1"/>
          </p:cNvSpPr>
          <p:nvPr userDrawn="1">
            <p:ph type="body" idx="1"/>
          </p:nvPr>
        </p:nvSpPr>
        <p:spPr bwMode="auto">
          <a:xfrm>
            <a:off x="468313" y="1381309"/>
            <a:ext cx="8229600" cy="4773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6" name="Rectangle 15"/>
          <p:cNvSpPr/>
          <p:nvPr userDrawn="1"/>
        </p:nvSpPr>
        <p:spPr>
          <a:xfrm>
            <a:off x="0" y="-138904"/>
            <a:ext cx="6497273" cy="777264"/>
          </a:xfrm>
          <a:prstGeom prst="rect">
            <a:avLst/>
          </a:prstGeom>
        </p:spPr>
        <p:txBody>
          <a:bodyPr wrap="square">
            <a:spAutoFit/>
          </a:bodyPr>
          <a:lstStyle/>
          <a:p>
            <a:pPr>
              <a:lnSpc>
                <a:spcPct val="107000"/>
              </a:lnSpc>
              <a:spcAft>
                <a:spcPts val="800"/>
              </a:spcAft>
            </a:pPr>
            <a:r>
              <a:rPr lang="en-GB" sz="3200" u="sng" cap="small" dirty="0">
                <a:solidFill>
                  <a:srgbClr val="5B9BD5"/>
                </a:solidFill>
                <a:effectLst>
                  <a:outerShdw blurRad="38100" dist="25400" dir="5400000" algn="ctr">
                    <a:srgbClr val="6E747A">
                      <a:alpha val="43000"/>
                    </a:srgbClr>
                  </a:outerShdw>
                </a:effectLst>
                <a:latin typeface="Calibri Light" panose="020F0302020204030204" pitchFamily="34" charset="0"/>
                <a:ea typeface="Calibri" panose="020F0502020204030204" pitchFamily="34" charset="0"/>
                <a:cs typeface="Times New Roman" panose="02020603050405020304" pitchFamily="18" charset="0"/>
              </a:rPr>
              <a:t>Informed Risk Decisions</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nSpc>
                <a:spcPct val="30000"/>
              </a:lnSpc>
              <a:spcAft>
                <a:spcPts val="0"/>
              </a:spcAft>
            </a:pPr>
            <a:r>
              <a:rPr lang="en-GB" sz="1200" i="1" dirty="0">
                <a:latin typeface="Calibri" panose="020F0502020204030204" pitchFamily="34" charset="0"/>
                <a:ea typeface="Calibri" panose="020F0502020204030204" pitchFamily="34" charset="0"/>
                <a:cs typeface="Times New Roman" panose="02020603050405020304" pitchFamily="18" charset="0"/>
              </a:rPr>
              <a:t>Helping enterprises make reasoned cyber risk decisions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rtl="0" eaLnBrk="1" fontAlgn="base" hangingPunct="1">
        <a:spcBef>
          <a:spcPct val="0"/>
        </a:spcBef>
        <a:spcAft>
          <a:spcPct val="0"/>
        </a:spcAft>
        <a:defRPr sz="4400" b="1" kern="1200">
          <a:solidFill>
            <a:schemeClr val="tx2"/>
          </a:solidFill>
          <a:effectLst>
            <a:outerShdw blurRad="38100" dist="38100" dir="2700000" algn="tl">
              <a:srgbClr val="000000"/>
            </a:outerShdw>
          </a:effectLst>
          <a:latin typeface="Calibri" panose="020F0502020204030204" pitchFamily="34" charset="0"/>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Calibri" panose="020F050202020403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Calibri" panose="020F0502020204030204" pitchFamily="34" charset="0"/>
          <a:ea typeface="+mn-ea"/>
          <a:cs typeface="+mn-cs"/>
        </a:defRPr>
      </a:lvl2pPr>
      <a:lvl3pPr marL="1143000" indent="-228600" algn="l" rtl="0" eaLnBrk="1" fontAlgn="base" hangingPunct="1">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Calibri" panose="020F0502020204030204" pitchFamily="34" charset="0"/>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Calibri" panose="020F0502020204030204" pitchFamily="34" charset="0"/>
          <a:ea typeface="+mn-ea"/>
          <a:cs typeface="+mn-cs"/>
        </a:defRPr>
      </a:lvl4pPr>
      <a:lvl5pPr marL="2057400" indent="-228600" algn="l" rtl="0" eaLnBrk="1" fontAlgn="base" hangingPunct="1">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ctrTitle"/>
          </p:nvPr>
        </p:nvSpPr>
        <p:spPr>
          <a:xfrm>
            <a:off x="60385" y="1736725"/>
            <a:ext cx="8798943" cy="1920875"/>
          </a:xfrm>
        </p:spPr>
        <p:txBody>
          <a:bodyPr/>
          <a:lstStyle/>
          <a:p>
            <a:r>
              <a:rPr lang="en-GB" altLang="en-US" dirty="0"/>
              <a:t>PCI DSS modular approach for F2F EMV mature environments </a:t>
            </a:r>
          </a:p>
        </p:txBody>
      </p:sp>
      <p:sp>
        <p:nvSpPr>
          <p:cNvPr id="440323" name="Rectangle 3"/>
          <p:cNvSpPr>
            <a:spLocks noGrp="1" noChangeArrowheads="1"/>
          </p:cNvSpPr>
          <p:nvPr>
            <p:ph type="subTitle" idx="1"/>
          </p:nvPr>
        </p:nvSpPr>
        <p:spPr>
          <a:xfrm>
            <a:off x="1371600" y="4308895"/>
            <a:ext cx="6400800" cy="1752600"/>
          </a:xfrm>
        </p:spPr>
        <p:txBody>
          <a:bodyPr/>
          <a:lstStyle/>
          <a:p>
            <a:r>
              <a:rPr lang="en-GB" altLang="en-US" dirty="0"/>
              <a:t>Colin Whittaker</a:t>
            </a:r>
          </a:p>
          <a:p>
            <a:r>
              <a:rPr lang="en-GB" altLang="en-US" dirty="0"/>
              <a:t>Director and Founder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Assumptions</a:t>
            </a:r>
          </a:p>
        </p:txBody>
      </p:sp>
      <p:sp>
        <p:nvSpPr>
          <p:cNvPr id="3" name="Content Placeholder 2"/>
          <p:cNvSpPr>
            <a:spLocks noGrp="1"/>
          </p:cNvSpPr>
          <p:nvPr>
            <p:ph idx="1"/>
          </p:nvPr>
        </p:nvSpPr>
        <p:spPr>
          <a:xfrm>
            <a:off x="468313" y="1500996"/>
            <a:ext cx="8563544" cy="4653742"/>
          </a:xfrm>
        </p:spPr>
        <p:txBody>
          <a:bodyPr/>
          <a:lstStyle/>
          <a:p>
            <a:r>
              <a:rPr lang="en-GB" dirty="0"/>
              <a:t>An EMV Mature Market can be defined</a:t>
            </a:r>
          </a:p>
          <a:p>
            <a:pPr lvl="1"/>
            <a:r>
              <a:rPr lang="en-GB" dirty="0"/>
              <a:t>&gt;90% of card payments at F2F are made with EMV</a:t>
            </a:r>
          </a:p>
          <a:p>
            <a:pPr lvl="1"/>
            <a:r>
              <a:rPr lang="en-GB" dirty="0"/>
              <a:t>&gt;95% of merchants are EMV enabled</a:t>
            </a:r>
          </a:p>
          <a:p>
            <a:pPr lvl="1"/>
            <a:r>
              <a:rPr lang="en-GB" dirty="0"/>
              <a:t>No evidence of any threat on EMV data since 2009</a:t>
            </a:r>
          </a:p>
          <a:p>
            <a:pPr lvl="1"/>
            <a:r>
              <a:rPr lang="en-GB" dirty="0"/>
              <a:t>There is an identifiable market wide community</a:t>
            </a:r>
          </a:p>
          <a:p>
            <a:pPr lvl="1"/>
            <a:r>
              <a:rPr lang="en-GB" dirty="0"/>
              <a:t>Acquirers &amp; Issuers accept the residual risks to EMV</a:t>
            </a:r>
          </a:p>
          <a:p>
            <a:r>
              <a:rPr lang="en-GB" dirty="0"/>
              <a:t>Sensitive Authentication Data must be redefined</a:t>
            </a:r>
          </a:p>
          <a:p>
            <a:pPr lvl="1"/>
            <a:r>
              <a:rPr lang="en-GB" dirty="0"/>
              <a:t>EMV track equivalent cardholder data should no longer be defined as sensitive authentication data</a:t>
            </a:r>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10</a:t>
            </a:fld>
            <a:endParaRPr lang="en-GB" altLang="en-US"/>
          </a:p>
        </p:txBody>
      </p:sp>
    </p:spTree>
    <p:extLst>
      <p:ext uri="{BB962C8B-B14F-4D97-AF65-F5344CB8AC3E}">
        <p14:creationId xmlns:p14="http://schemas.microsoft.com/office/powerpoint/2010/main" val="969738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45724"/>
            <a:ext cx="9144000" cy="1390110"/>
          </a:xfrm>
        </p:spPr>
        <p:txBody>
          <a:bodyPr/>
          <a:lstStyle/>
          <a:p>
            <a:r>
              <a:rPr lang="en-GB" dirty="0"/>
              <a:t>Rationale for excluding PCI DSS controls</a:t>
            </a:r>
          </a:p>
        </p:txBody>
      </p:sp>
      <p:sp>
        <p:nvSpPr>
          <p:cNvPr id="7" name="Content Placeholder 6"/>
          <p:cNvSpPr>
            <a:spLocks noGrp="1"/>
          </p:cNvSpPr>
          <p:nvPr>
            <p:ph idx="1"/>
          </p:nvPr>
        </p:nvSpPr>
        <p:spPr>
          <a:xfrm>
            <a:off x="468313" y="1958174"/>
            <a:ext cx="8229600" cy="4653742"/>
          </a:xfrm>
        </p:spPr>
        <p:txBody>
          <a:bodyPr/>
          <a:lstStyle/>
          <a:p>
            <a:pPr marL="0" indent="0">
              <a:buNone/>
            </a:pPr>
            <a:r>
              <a:rPr lang="en-GB" sz="2800" b="1" dirty="0">
                <a:solidFill>
                  <a:srgbClr val="FFC000"/>
                </a:solidFill>
              </a:rPr>
              <a:t>Baseline: EMV F2F environments are stable and not subject to dynamic and frequent changes</a:t>
            </a:r>
          </a:p>
          <a:p>
            <a:r>
              <a:rPr lang="en-GB" sz="2800" dirty="0"/>
              <a:t>Exclude processes and policies</a:t>
            </a:r>
          </a:p>
          <a:p>
            <a:r>
              <a:rPr lang="en-GB" sz="2800" dirty="0"/>
              <a:t>Exclude derived amplifying requirements</a:t>
            </a:r>
          </a:p>
          <a:p>
            <a:r>
              <a:rPr lang="en-GB" sz="2800" dirty="0"/>
              <a:t>Exclude controls which can be satisfied fully or in part by other controls</a:t>
            </a:r>
          </a:p>
          <a:p>
            <a:r>
              <a:rPr lang="en-GB" sz="2800" dirty="0"/>
              <a:t>Exclude controls addressed by other PCI SSC standards</a:t>
            </a:r>
          </a:p>
          <a:p>
            <a:r>
              <a:rPr lang="en-GB" sz="2800" dirty="0"/>
              <a:t>Partially retain some controls for key components</a:t>
            </a:r>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11</a:t>
            </a:fld>
            <a:endParaRPr lang="en-GB" altLang="en-US"/>
          </a:p>
        </p:txBody>
      </p:sp>
    </p:spTree>
    <p:extLst>
      <p:ext uri="{BB962C8B-B14F-4D97-AF65-F5344CB8AC3E}">
        <p14:creationId xmlns:p14="http://schemas.microsoft.com/office/powerpoint/2010/main" val="1193945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015"/>
            <a:ext cx="9144000" cy="943413"/>
          </a:xfrm>
        </p:spPr>
        <p:txBody>
          <a:bodyPr/>
          <a:lstStyle/>
          <a:p>
            <a:r>
              <a:rPr lang="en-GB" dirty="0"/>
              <a:t>Example of Applying the Rationale</a:t>
            </a:r>
          </a:p>
        </p:txBody>
      </p:sp>
      <p:sp>
        <p:nvSpPr>
          <p:cNvPr id="5" name="Text Placeholder 4"/>
          <p:cNvSpPr>
            <a:spLocks noGrp="1"/>
          </p:cNvSpPr>
          <p:nvPr>
            <p:ph type="body" idx="1"/>
          </p:nvPr>
        </p:nvSpPr>
        <p:spPr>
          <a:xfrm>
            <a:off x="614473" y="1450428"/>
            <a:ext cx="3868737" cy="823912"/>
          </a:xfrm>
        </p:spPr>
        <p:txBody>
          <a:bodyPr anchor="ctr"/>
          <a:lstStyle/>
          <a:p>
            <a:pPr algn="ctr"/>
            <a:r>
              <a:rPr lang="en-GB" sz="3200" i="1" dirty="0"/>
              <a:t>Fully Excluded</a:t>
            </a:r>
          </a:p>
        </p:txBody>
      </p:sp>
      <p:sp>
        <p:nvSpPr>
          <p:cNvPr id="6" name="Content Placeholder 5"/>
          <p:cNvSpPr>
            <a:spLocks noGrp="1"/>
          </p:cNvSpPr>
          <p:nvPr>
            <p:ph sz="half" idx="2"/>
          </p:nvPr>
        </p:nvSpPr>
        <p:spPr>
          <a:xfrm>
            <a:off x="1" y="2274340"/>
            <a:ext cx="4483210" cy="4126460"/>
          </a:xfrm>
        </p:spPr>
        <p:txBody>
          <a:bodyPr/>
          <a:lstStyle/>
          <a:p>
            <a:r>
              <a:rPr lang="en-GB" sz="1800" dirty="0"/>
              <a:t>1.1.1 A formal process for approving and testing all network connections and changes to the firewall and router configurations </a:t>
            </a:r>
          </a:p>
          <a:p>
            <a:r>
              <a:rPr lang="en-GB" sz="1800" dirty="0"/>
              <a:t>3.3 Mask PAN when displayed … such that only personnel with a legitimate business need can see more than the first six/last four digits of the PAN.</a:t>
            </a:r>
          </a:p>
          <a:p>
            <a:r>
              <a:rPr lang="en-GB" sz="1800" dirty="0"/>
              <a:t>11.3.2 Perform internal penetration testing at least annually and after any significant infrastructure or application upgrade or modification</a:t>
            </a:r>
          </a:p>
        </p:txBody>
      </p:sp>
      <p:sp>
        <p:nvSpPr>
          <p:cNvPr id="7" name="Text Placeholder 6"/>
          <p:cNvSpPr>
            <a:spLocks noGrp="1"/>
          </p:cNvSpPr>
          <p:nvPr>
            <p:ph type="body" sz="quarter" idx="3"/>
          </p:nvPr>
        </p:nvSpPr>
        <p:spPr>
          <a:xfrm>
            <a:off x="4613385" y="1450428"/>
            <a:ext cx="3887788" cy="823912"/>
          </a:xfrm>
        </p:spPr>
        <p:txBody>
          <a:bodyPr anchor="ctr"/>
          <a:lstStyle/>
          <a:p>
            <a:pPr algn="ctr"/>
            <a:r>
              <a:rPr lang="en-GB" sz="3200" i="1" dirty="0"/>
              <a:t>Partially Excluded</a:t>
            </a:r>
          </a:p>
        </p:txBody>
      </p:sp>
      <p:sp>
        <p:nvSpPr>
          <p:cNvPr id="8" name="Content Placeholder 7"/>
          <p:cNvSpPr>
            <a:spLocks noGrp="1"/>
          </p:cNvSpPr>
          <p:nvPr>
            <p:ph sz="quarter" idx="4"/>
          </p:nvPr>
        </p:nvSpPr>
        <p:spPr>
          <a:xfrm>
            <a:off x="4613384" y="2274340"/>
            <a:ext cx="4530615" cy="3974060"/>
          </a:xfrm>
        </p:spPr>
        <p:txBody>
          <a:bodyPr/>
          <a:lstStyle/>
          <a:p>
            <a:r>
              <a:rPr lang="en-GB" sz="1800" dirty="0"/>
              <a:t>2.2 Develop configuration standards for all system components. Assure that these standards address all known security vulnerabilities and are consistent with industry-accepted system hardening standards.</a:t>
            </a:r>
          </a:p>
          <a:p>
            <a:r>
              <a:rPr lang="en-GB" sz="1800" dirty="0"/>
              <a:t>11.2.1 Perform quarterly internal vulnerability scans. Address vulnerabilities and perform rescans to verify all “high risk” vulnerabilities are resolved in accordance with the entity’s vulnerability ranking (per Requirement 6.1). Scans must be performed by qualified personnel. </a:t>
            </a:r>
          </a:p>
        </p:txBody>
      </p:sp>
      <p:sp>
        <p:nvSpPr>
          <p:cNvPr id="4" name="Slide Number Placeholder 3"/>
          <p:cNvSpPr>
            <a:spLocks noGrp="1"/>
          </p:cNvSpPr>
          <p:nvPr>
            <p:ph type="sldNum" sz="quarter" idx="11"/>
          </p:nvPr>
        </p:nvSpPr>
        <p:spPr/>
        <p:txBody>
          <a:bodyPr/>
          <a:lstStyle/>
          <a:p>
            <a:fld id="{15797B5B-9115-48F8-B394-44205A282639}" type="slidenum">
              <a:rPr lang="en-GB" altLang="en-US" smtClean="0"/>
              <a:pPr/>
              <a:t>12</a:t>
            </a:fld>
            <a:endParaRPr lang="en-GB" altLang="en-US" dirty="0"/>
          </a:p>
        </p:txBody>
      </p:sp>
    </p:spTree>
    <p:extLst>
      <p:ext uri="{BB962C8B-B14F-4D97-AF65-F5344CB8AC3E}">
        <p14:creationId xmlns:p14="http://schemas.microsoft.com/office/powerpoint/2010/main" val="2579429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Representative F2F EMV merchant environments</a:t>
            </a:r>
          </a:p>
        </p:txBody>
      </p:sp>
      <p:sp>
        <p:nvSpPr>
          <p:cNvPr id="4" name="Espace réservé du numéro de diapositive 3"/>
          <p:cNvSpPr>
            <a:spLocks noGrp="1"/>
          </p:cNvSpPr>
          <p:nvPr>
            <p:ph type="sldNum" sz="quarter" idx="11"/>
          </p:nvPr>
        </p:nvSpPr>
        <p:spPr/>
        <p:txBody>
          <a:bodyPr/>
          <a:lstStyle/>
          <a:p>
            <a:fld id="{26D0EB60-1AFB-4BEE-A97C-D75553B15C93}" type="slidenum">
              <a:rPr lang="en-GB" altLang="en-US" smtClean="0"/>
              <a:pPr/>
              <a:t>13</a:t>
            </a:fld>
            <a:endParaRPr lang="en-GB" altLang="en-US"/>
          </a:p>
        </p:txBody>
      </p:sp>
    </p:spTree>
    <p:extLst>
      <p:ext uri="{BB962C8B-B14F-4D97-AF65-F5344CB8AC3E}">
        <p14:creationId xmlns:p14="http://schemas.microsoft.com/office/powerpoint/2010/main" val="406095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Defined 3 types of merchants</a:t>
            </a:r>
          </a:p>
        </p:txBody>
      </p:sp>
      <p:sp>
        <p:nvSpPr>
          <p:cNvPr id="7" name="Content Placeholder 6"/>
          <p:cNvSpPr>
            <a:spLocks noGrp="1"/>
          </p:cNvSpPr>
          <p:nvPr>
            <p:ph idx="1"/>
          </p:nvPr>
        </p:nvSpPr>
        <p:spPr>
          <a:xfrm>
            <a:off x="468312" y="1500996"/>
            <a:ext cx="8675687" cy="4653742"/>
          </a:xfrm>
        </p:spPr>
        <p:txBody>
          <a:bodyPr/>
          <a:lstStyle/>
          <a:p>
            <a:r>
              <a:rPr lang="en-US" dirty="0"/>
              <a:t>Merchants which consolidate transactions </a:t>
            </a:r>
            <a:r>
              <a:rPr lang="en-US" sz="2800" dirty="0"/>
              <a:t>(typically large retailers)</a:t>
            </a:r>
            <a:endParaRPr lang="en-US" dirty="0"/>
          </a:p>
          <a:p>
            <a:r>
              <a:rPr lang="en-US" dirty="0"/>
              <a:t>Merchants which connect directly to their Acquirer and contract a 3</a:t>
            </a:r>
            <a:r>
              <a:rPr lang="en-US" baseline="30000" dirty="0"/>
              <a:t>rd</a:t>
            </a:r>
            <a:r>
              <a:rPr lang="en-US" dirty="0"/>
              <a:t> party service provider</a:t>
            </a:r>
          </a:p>
          <a:p>
            <a:r>
              <a:rPr lang="en-US" dirty="0"/>
              <a:t>Merchants which connect directly to the Acquirer</a:t>
            </a:r>
            <a:endParaRPr lang="en-GB" dirty="0"/>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14</a:t>
            </a:fld>
            <a:endParaRPr lang="en-GB" altLang="en-US"/>
          </a:p>
        </p:txBody>
      </p:sp>
    </p:spTree>
    <p:extLst>
      <p:ext uri="{BB962C8B-B14F-4D97-AF65-F5344CB8AC3E}">
        <p14:creationId xmlns:p14="http://schemas.microsoft.com/office/powerpoint/2010/main" val="1680170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Common applicability requirements</a:t>
            </a:r>
          </a:p>
        </p:txBody>
      </p:sp>
      <p:sp>
        <p:nvSpPr>
          <p:cNvPr id="7" name="Content Placeholder 6"/>
          <p:cNvSpPr>
            <a:spLocks noGrp="1"/>
          </p:cNvSpPr>
          <p:nvPr>
            <p:ph idx="1"/>
          </p:nvPr>
        </p:nvSpPr>
        <p:spPr/>
        <p:txBody>
          <a:bodyPr/>
          <a:lstStyle/>
          <a:p>
            <a:r>
              <a:rPr lang="en-GB" dirty="0"/>
              <a:t>The merchant must be in a EMV Mature market</a:t>
            </a:r>
          </a:p>
          <a:p>
            <a:r>
              <a:rPr lang="en-GB" dirty="0"/>
              <a:t>Card acceptance devices must be a currently approved PTS device (</a:t>
            </a:r>
            <a:r>
              <a:rPr lang="en-GB" sz="2800" dirty="0"/>
              <a:t>PCI PTS2.0 or later as of today</a:t>
            </a:r>
            <a:r>
              <a:rPr lang="en-GB" dirty="0"/>
              <a:t>)</a:t>
            </a:r>
          </a:p>
          <a:p>
            <a:pPr lvl="1"/>
            <a:r>
              <a:rPr lang="en-GB" dirty="0"/>
              <a:t>Compliance to schemes sunset date policy</a:t>
            </a:r>
          </a:p>
          <a:p>
            <a:r>
              <a:rPr lang="en-GB" dirty="0"/>
              <a:t>Other payment channels must be segregated at a network level from the EMV CDE, </a:t>
            </a:r>
          </a:p>
          <a:p>
            <a:pPr lvl="1"/>
            <a:r>
              <a:rPr lang="en-GB" dirty="0"/>
              <a:t>They must treat the EMV CDE as a less sensitive, and untrusted, environment</a:t>
            </a:r>
          </a:p>
          <a:p>
            <a:endParaRPr lang="en-GB" dirty="0"/>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15</a:t>
            </a:fld>
            <a:endParaRPr lang="en-GB" altLang="en-US"/>
          </a:p>
        </p:txBody>
      </p:sp>
    </p:spTree>
    <p:extLst>
      <p:ext uri="{BB962C8B-B14F-4D97-AF65-F5344CB8AC3E}">
        <p14:creationId xmlns:p14="http://schemas.microsoft.com/office/powerpoint/2010/main" val="368003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4279998" y="5500223"/>
            <a:ext cx="1363957" cy="969087"/>
            <a:chOff x="4027486" y="5165618"/>
            <a:chExt cx="1363957" cy="969087"/>
          </a:xfrm>
        </p:grpSpPr>
        <p:pic>
          <p:nvPicPr>
            <p:cNvPr id="36"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7"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32" name="Group 31"/>
          <p:cNvGrpSpPr/>
          <p:nvPr/>
        </p:nvGrpSpPr>
        <p:grpSpPr>
          <a:xfrm>
            <a:off x="4098844" y="5333585"/>
            <a:ext cx="1363957" cy="969087"/>
            <a:chOff x="4027486" y="5165618"/>
            <a:chExt cx="1363957" cy="969087"/>
          </a:xfrm>
        </p:grpSpPr>
        <p:pic>
          <p:nvPicPr>
            <p:cNvPr id="33"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4"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sp>
        <p:nvSpPr>
          <p:cNvPr id="235522" name="Rectangle 2"/>
          <p:cNvSpPr>
            <a:spLocks noGrp="1" noChangeArrowheads="1"/>
          </p:cNvSpPr>
          <p:nvPr>
            <p:ph type="title"/>
          </p:nvPr>
        </p:nvSpPr>
        <p:spPr>
          <a:xfrm>
            <a:off x="1" y="364595"/>
            <a:ext cx="9057735" cy="1143000"/>
          </a:xfrm>
        </p:spPr>
        <p:txBody>
          <a:bodyPr/>
          <a:lstStyle/>
          <a:p>
            <a:r>
              <a:rPr lang="en-GB" altLang="en-US" dirty="0"/>
              <a:t>Merchant consolidates transactions</a:t>
            </a:r>
          </a:p>
        </p:txBody>
      </p:sp>
      <p:sp>
        <p:nvSpPr>
          <p:cNvPr id="235534" name="Line 14"/>
          <p:cNvSpPr>
            <a:spLocks noChangeShapeType="1"/>
          </p:cNvSpPr>
          <p:nvPr/>
        </p:nvSpPr>
        <p:spPr bwMode="auto">
          <a:xfrm flipV="1">
            <a:off x="4572000" y="4154180"/>
            <a:ext cx="0" cy="9588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235535" name="Line 15"/>
          <p:cNvSpPr>
            <a:spLocks noChangeShapeType="1"/>
          </p:cNvSpPr>
          <p:nvPr/>
        </p:nvSpPr>
        <p:spPr bwMode="auto">
          <a:xfrm flipV="1">
            <a:off x="2661422" y="4132005"/>
            <a:ext cx="1205480" cy="96905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6" name="Line 16"/>
          <p:cNvSpPr>
            <a:spLocks noChangeShapeType="1"/>
          </p:cNvSpPr>
          <p:nvPr/>
        </p:nvSpPr>
        <p:spPr bwMode="auto">
          <a:xfrm flipH="1" flipV="1">
            <a:off x="5277099" y="4136566"/>
            <a:ext cx="1228515" cy="96905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grpSp>
        <p:nvGrpSpPr>
          <p:cNvPr id="2" name="Group 1"/>
          <p:cNvGrpSpPr/>
          <p:nvPr/>
        </p:nvGrpSpPr>
        <p:grpSpPr>
          <a:xfrm>
            <a:off x="3575050" y="2995565"/>
            <a:ext cx="1993901" cy="1211174"/>
            <a:chOff x="3648073" y="2344935"/>
            <a:chExt cx="1993901" cy="1211174"/>
          </a:xfrm>
        </p:grpSpPr>
        <p:pic>
          <p:nvPicPr>
            <p:cNvPr id="235533" name="Picture 13" descr="Datacenter-telecom_rectilinear_r10deg_120x105d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0911" y="2344935"/>
              <a:ext cx="1389211" cy="1211174"/>
            </a:xfrm>
            <a:prstGeom prst="rect">
              <a:avLst/>
            </a:prstGeom>
            <a:noFill/>
            <a:extLst>
              <a:ext uri="{909E8E84-426E-40DD-AFC4-6F175D3DCCD1}">
                <a14:hiddenFill xmlns:a14="http://schemas.microsoft.com/office/drawing/2010/main">
                  <a:solidFill>
                    <a:srgbClr val="FFFFFF"/>
                  </a:solidFill>
                </a14:hiddenFill>
              </a:ext>
            </a:extLst>
          </p:spPr>
        </p:pic>
        <p:sp>
          <p:nvSpPr>
            <p:cNvPr id="235537" name="Text Box 17"/>
            <p:cNvSpPr txBox="1">
              <a:spLocks noChangeArrowheads="1"/>
            </p:cNvSpPr>
            <p:nvPr/>
          </p:nvSpPr>
          <p:spPr bwMode="auto">
            <a:xfrm>
              <a:off x="3648073" y="2594582"/>
              <a:ext cx="1993901" cy="646331"/>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Consolidation Server</a:t>
              </a:r>
            </a:p>
          </p:txBody>
        </p:sp>
      </p:grpSp>
      <p:grpSp>
        <p:nvGrpSpPr>
          <p:cNvPr id="4" name="Group 3"/>
          <p:cNvGrpSpPr/>
          <p:nvPr/>
        </p:nvGrpSpPr>
        <p:grpSpPr>
          <a:xfrm>
            <a:off x="3929577" y="5165618"/>
            <a:ext cx="1333500" cy="969087"/>
            <a:chOff x="4027486" y="5165618"/>
            <a:chExt cx="1333500" cy="969087"/>
          </a:xfrm>
        </p:grpSpPr>
        <p:pic>
          <p:nvPicPr>
            <p:cNvPr id="235525"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35539" name="Text Box 19"/>
            <p:cNvSpPr txBox="1">
              <a:spLocks noChangeArrowheads="1"/>
            </p:cNvSpPr>
            <p:nvPr/>
          </p:nvSpPr>
          <p:spPr bwMode="auto">
            <a:xfrm>
              <a:off x="4085416" y="5465495"/>
              <a:ext cx="1253869"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B F2F</a:t>
              </a:r>
            </a:p>
          </p:txBody>
        </p:sp>
      </p:grpSp>
      <p:grpSp>
        <p:nvGrpSpPr>
          <p:cNvPr id="8" name="Group 7"/>
          <p:cNvGrpSpPr/>
          <p:nvPr/>
        </p:nvGrpSpPr>
        <p:grpSpPr>
          <a:xfrm>
            <a:off x="3575050" y="1533447"/>
            <a:ext cx="1993901" cy="909894"/>
            <a:chOff x="3575049" y="1533447"/>
            <a:chExt cx="1993901" cy="909894"/>
          </a:xfrm>
        </p:grpSpPr>
        <p:pic>
          <p:nvPicPr>
            <p:cNvPr id="22" name="Picture 17" descr="data-center-maintenance-software-cmm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7887" y="1533447"/>
              <a:ext cx="1368227" cy="909894"/>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17"/>
            <p:cNvSpPr txBox="1">
              <a:spLocks noChangeArrowheads="1"/>
            </p:cNvSpPr>
            <p:nvPr/>
          </p:nvSpPr>
          <p:spPr bwMode="auto">
            <a:xfrm>
              <a:off x="3575049" y="178540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Acquirer</a:t>
              </a:r>
            </a:p>
          </p:txBody>
        </p:sp>
      </p:grpSp>
      <p:sp>
        <p:nvSpPr>
          <p:cNvPr id="25" name="Line 14"/>
          <p:cNvSpPr>
            <a:spLocks noChangeShapeType="1"/>
          </p:cNvSpPr>
          <p:nvPr/>
        </p:nvSpPr>
        <p:spPr bwMode="auto">
          <a:xfrm flipV="1">
            <a:off x="4572000" y="2473338"/>
            <a:ext cx="0" cy="504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pSp>
        <p:nvGrpSpPr>
          <p:cNvPr id="26" name="Group 25"/>
          <p:cNvGrpSpPr/>
          <p:nvPr/>
        </p:nvGrpSpPr>
        <p:grpSpPr>
          <a:xfrm>
            <a:off x="6505614" y="5142644"/>
            <a:ext cx="1363957" cy="969087"/>
            <a:chOff x="4027486" y="5165618"/>
            <a:chExt cx="1363957" cy="969087"/>
          </a:xfrm>
        </p:grpSpPr>
        <p:pic>
          <p:nvPicPr>
            <p:cNvPr id="27"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29" name="Group 28"/>
          <p:cNvGrpSpPr/>
          <p:nvPr/>
        </p:nvGrpSpPr>
        <p:grpSpPr>
          <a:xfrm>
            <a:off x="1319895" y="5165618"/>
            <a:ext cx="1333500" cy="969087"/>
            <a:chOff x="4027486" y="5165618"/>
            <a:chExt cx="1333500" cy="969087"/>
          </a:xfrm>
        </p:grpSpPr>
        <p:pic>
          <p:nvPicPr>
            <p:cNvPr id="30"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1" name="Text Box 19"/>
            <p:cNvSpPr txBox="1">
              <a:spLocks noChangeArrowheads="1"/>
            </p:cNvSpPr>
            <p:nvPr/>
          </p:nvSpPr>
          <p:spPr bwMode="auto">
            <a:xfrm>
              <a:off x="4062492" y="5448797"/>
              <a:ext cx="1263487"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A F2F</a:t>
              </a:r>
            </a:p>
          </p:txBody>
        </p:sp>
      </p:grpSp>
      <p:sp>
        <p:nvSpPr>
          <p:cNvPr id="38" name="Text Box 17"/>
          <p:cNvSpPr txBox="1">
            <a:spLocks noChangeArrowheads="1"/>
          </p:cNvSpPr>
          <p:nvPr/>
        </p:nvSpPr>
        <p:spPr bwMode="auto">
          <a:xfrm>
            <a:off x="5062606" y="552831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p:txBody>
      </p:sp>
      <p:sp>
        <p:nvSpPr>
          <p:cNvPr id="39" name="Oval 38"/>
          <p:cNvSpPr/>
          <p:nvPr/>
        </p:nvSpPr>
        <p:spPr>
          <a:xfrm>
            <a:off x="1" y="2977338"/>
            <a:ext cx="9144000" cy="382027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t>SAQ EMV Scope</a:t>
            </a:r>
          </a:p>
        </p:txBody>
      </p:sp>
      <p:sp>
        <p:nvSpPr>
          <p:cNvPr id="3" name="Espace réservé du numéro de diapositive 2"/>
          <p:cNvSpPr>
            <a:spLocks noGrp="1"/>
          </p:cNvSpPr>
          <p:nvPr>
            <p:ph type="sldNum" sz="quarter" idx="11"/>
          </p:nvPr>
        </p:nvSpPr>
        <p:spPr/>
        <p:txBody>
          <a:bodyPr/>
          <a:lstStyle/>
          <a:p>
            <a:fld id="{B9786191-33F0-4501-9121-D8B113AA9222}" type="slidenum">
              <a:rPr lang="en-GB" altLang="en-US" smtClean="0"/>
              <a:pPr/>
              <a:t>16</a:t>
            </a:fld>
            <a:endParaRPr lang="en-GB" altLang="en-US"/>
          </a:p>
        </p:txBody>
      </p:sp>
    </p:spTree>
    <p:extLst>
      <p:ext uri="{BB962C8B-B14F-4D97-AF65-F5344CB8AC3E}">
        <p14:creationId xmlns:p14="http://schemas.microsoft.com/office/powerpoint/2010/main" val="19366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SAQ EMV </a:t>
            </a:r>
          </a:p>
        </p:txBody>
      </p:sp>
      <p:sp>
        <p:nvSpPr>
          <p:cNvPr id="6" name="Content Placeholder 5"/>
          <p:cNvSpPr>
            <a:spLocks noGrp="1"/>
          </p:cNvSpPr>
          <p:nvPr>
            <p:ph idx="1"/>
          </p:nvPr>
        </p:nvSpPr>
        <p:spPr>
          <a:xfrm>
            <a:off x="468312" y="1500996"/>
            <a:ext cx="8546291" cy="4653742"/>
          </a:xfrm>
        </p:spPr>
        <p:txBody>
          <a:bodyPr/>
          <a:lstStyle/>
          <a:p>
            <a:r>
              <a:rPr lang="en-GB" dirty="0"/>
              <a:t>45 out of 242 PCI DSS controls that need to be evidenced</a:t>
            </a:r>
          </a:p>
          <a:p>
            <a:r>
              <a:rPr lang="en-GB" dirty="0"/>
              <a:t>11 of the 45 apply to the point of consolidation</a:t>
            </a:r>
          </a:p>
          <a:p>
            <a:pPr lvl="1"/>
            <a:r>
              <a:rPr lang="en-GB" sz="2400" dirty="0"/>
              <a:t>e.g.: 11.2.1 Perform quarterly internal vulnerability scans.</a:t>
            </a:r>
          </a:p>
          <a:p>
            <a:r>
              <a:rPr lang="en-GB" dirty="0"/>
              <a:t>Burden of providing the evidence is passed to the acquirer and not the merchant</a:t>
            </a:r>
          </a:p>
          <a:p>
            <a:pPr lvl="1"/>
            <a:r>
              <a:rPr lang="en-GB" sz="2400" dirty="0"/>
              <a:t>e.g.: 4.1 </a:t>
            </a:r>
            <a:r>
              <a:rPr lang="en-US" sz="2400" dirty="0"/>
              <a:t>Use strong cryptography and security protocols to safeguard sensitive cardholder data during transmission over open, public networks 	</a:t>
            </a:r>
          </a:p>
          <a:p>
            <a:pPr lvl="1"/>
            <a:endParaRPr lang="en-GB" dirty="0">
              <a:effectLst/>
              <a:ea typeface="Calibri" panose="020F0502020204030204" pitchFamily="34" charset="0"/>
              <a:cs typeface="Times New Roman" panose="02020603050405020304" pitchFamily="18" charset="0"/>
            </a:endParaRPr>
          </a:p>
          <a:p>
            <a:endParaRPr lang="en-GB" dirty="0"/>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17</a:t>
            </a:fld>
            <a:endParaRPr lang="en-GB" altLang="en-US"/>
          </a:p>
        </p:txBody>
      </p:sp>
    </p:spTree>
    <p:extLst>
      <p:ext uri="{BB962C8B-B14F-4D97-AF65-F5344CB8AC3E}">
        <p14:creationId xmlns:p14="http://schemas.microsoft.com/office/powerpoint/2010/main" val="1938705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PCI DSS Requirement 9.9</a:t>
            </a:r>
          </a:p>
        </p:txBody>
      </p:sp>
      <p:sp>
        <p:nvSpPr>
          <p:cNvPr id="3" name="Content Placeholder 2"/>
          <p:cNvSpPr>
            <a:spLocks noGrp="1"/>
          </p:cNvSpPr>
          <p:nvPr>
            <p:ph idx="1"/>
          </p:nvPr>
        </p:nvSpPr>
        <p:spPr/>
        <p:txBody>
          <a:bodyPr/>
          <a:lstStyle/>
          <a:p>
            <a:r>
              <a:rPr lang="en-GB" dirty="0"/>
              <a:t>Protect devices that capture payment card data via direct physical interaction with the card from tampering and substitution</a:t>
            </a:r>
          </a:p>
          <a:p>
            <a:r>
              <a:rPr lang="en-GB" dirty="0"/>
              <a:t>Proposed revised guidance:</a:t>
            </a:r>
          </a:p>
          <a:p>
            <a:pPr lvl="1"/>
            <a:r>
              <a:rPr lang="en-GB" dirty="0"/>
              <a:t>Requirements solely apply to the threat of device substitution and not tampering</a:t>
            </a:r>
          </a:p>
          <a:p>
            <a:pPr lvl="1"/>
            <a:r>
              <a:rPr lang="en-GB" dirty="0"/>
              <a:t>In attended environments substitution threats can be mitigated by technical means</a:t>
            </a:r>
          </a:p>
          <a:p>
            <a:pPr lvl="1"/>
            <a:r>
              <a:rPr lang="en-GB" dirty="0"/>
              <a:t>For unattended or semi-attended devices 9.9.2 and 9.9.3 always applies in all cases.</a:t>
            </a:r>
          </a:p>
          <a:p>
            <a:endParaRPr lang="en-GB" dirty="0"/>
          </a:p>
          <a:p>
            <a:endParaRPr lang="en-GB" dirty="0"/>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18</a:t>
            </a:fld>
            <a:endParaRPr lang="en-GB" altLang="en-US"/>
          </a:p>
        </p:txBody>
      </p:sp>
    </p:spTree>
    <p:extLst>
      <p:ext uri="{BB962C8B-B14F-4D97-AF65-F5344CB8AC3E}">
        <p14:creationId xmlns:p14="http://schemas.microsoft.com/office/powerpoint/2010/main" val="2495386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Good Practice Controls</a:t>
            </a:r>
          </a:p>
        </p:txBody>
      </p:sp>
      <p:sp>
        <p:nvSpPr>
          <p:cNvPr id="3" name="Content Placeholder 2"/>
          <p:cNvSpPr>
            <a:spLocks noGrp="1"/>
          </p:cNvSpPr>
          <p:nvPr>
            <p:ph idx="1"/>
          </p:nvPr>
        </p:nvSpPr>
        <p:spPr>
          <a:xfrm>
            <a:off x="468313" y="1500996"/>
            <a:ext cx="8218488" cy="5223654"/>
          </a:xfrm>
        </p:spPr>
        <p:txBody>
          <a:bodyPr/>
          <a:lstStyle/>
          <a:p>
            <a:r>
              <a:rPr lang="en-GB" dirty="0"/>
              <a:t>35 PCI DSS additional controls</a:t>
            </a:r>
          </a:p>
          <a:p>
            <a:r>
              <a:rPr lang="en-GB" dirty="0"/>
              <a:t>No requirement to test against them</a:t>
            </a:r>
          </a:p>
          <a:p>
            <a:r>
              <a:rPr lang="en-GB" dirty="0"/>
              <a:t>Provided for those who wish to enhance their security even further, </a:t>
            </a:r>
            <a:r>
              <a:rPr lang="en-GB" dirty="0" err="1"/>
              <a:t>eg</a:t>
            </a:r>
            <a:r>
              <a:rPr lang="en-GB" dirty="0"/>
              <a:t>:</a:t>
            </a:r>
          </a:p>
          <a:p>
            <a:pPr lvl="1"/>
            <a:r>
              <a:rPr lang="en-GB" sz="2400" dirty="0"/>
              <a:t>1.4 Install personal firewall software ……</a:t>
            </a:r>
          </a:p>
          <a:p>
            <a:pPr lvl="1"/>
            <a:r>
              <a:rPr lang="en-GB" sz="2400" dirty="0"/>
              <a:t>5.1 Deploy anti-virus software on all systems commonly affected by malicious software….</a:t>
            </a:r>
          </a:p>
          <a:p>
            <a:pPr lvl="1"/>
            <a:r>
              <a:rPr lang="en-GB" sz="2400" dirty="0"/>
              <a:t>7.1.2 Restrict access to privileged user IDs to least privileges ……</a:t>
            </a:r>
          </a:p>
          <a:p>
            <a:pPr lvl="1"/>
            <a:r>
              <a:rPr lang="en-GB" sz="2400" dirty="0"/>
              <a:t>11.4 Use intrusion-detection and/or intrusion-prevention techniques …… </a:t>
            </a:r>
          </a:p>
          <a:p>
            <a:pPr lvl="1"/>
            <a:endParaRPr lang="en-GB" dirty="0"/>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19</a:t>
            </a:fld>
            <a:endParaRPr lang="en-GB" altLang="en-US"/>
          </a:p>
        </p:txBody>
      </p:sp>
      <p:sp>
        <p:nvSpPr>
          <p:cNvPr id="5"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sng" strike="noStrike" cap="none" normalizeH="0" baseline="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7.1.2 Restrict access to privileged user IDs to least privileges necessary to perform job responsibilities</a:t>
            </a:r>
            <a:r>
              <a:rPr kumimoji="0" lang="en-GB" altLang="en-US" sz="800" b="0" i="0" u="none" strike="noStrike" cap="none" normalizeH="0" baseline="0">
                <a:ln>
                  <a:noFill/>
                </a:ln>
                <a:solidFill>
                  <a:schemeClr val="tx1"/>
                </a:solidFill>
                <a:effectLst/>
                <a:latin typeface="Arial" panose="020B060402020202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023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Content Placeholder 2"/>
          <p:cNvSpPr>
            <a:spLocks noGrp="1"/>
          </p:cNvSpPr>
          <p:nvPr>
            <p:ph idx="1"/>
          </p:nvPr>
        </p:nvSpPr>
        <p:spPr>
          <a:xfrm>
            <a:off x="468312" y="1500996"/>
            <a:ext cx="8554917" cy="4653742"/>
          </a:xfrm>
        </p:spPr>
        <p:txBody>
          <a:bodyPr/>
          <a:lstStyle/>
          <a:p>
            <a:r>
              <a:rPr lang="en-GB" dirty="0"/>
              <a:t>Background and Rationale for a </a:t>
            </a:r>
            <a:r>
              <a:rPr lang="en-GB" altLang="en-US" dirty="0"/>
              <a:t>PCI DSS modular approach for F2F EMV mature environments – The “Approach”</a:t>
            </a:r>
          </a:p>
          <a:p>
            <a:r>
              <a:rPr lang="en-GB" dirty="0"/>
              <a:t>Define relevant representative F2F EMV merchant environments and their appropriate module of PCI DSS control requirements</a:t>
            </a:r>
          </a:p>
          <a:p>
            <a:r>
              <a:rPr lang="en-GB" dirty="0"/>
              <a:t>A proposed assessment framework</a:t>
            </a:r>
          </a:p>
          <a:p>
            <a:endParaRPr lang="en-GB" dirty="0"/>
          </a:p>
          <a:p>
            <a:endParaRPr lang="en-GB" dirty="0"/>
          </a:p>
          <a:p>
            <a:endParaRPr lang="en-GB" dirty="0"/>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2</a:t>
            </a:fld>
            <a:endParaRPr lang="en-GB" altLang="en-US"/>
          </a:p>
        </p:txBody>
      </p:sp>
    </p:spTree>
    <p:extLst>
      <p:ext uri="{BB962C8B-B14F-4D97-AF65-F5344CB8AC3E}">
        <p14:creationId xmlns:p14="http://schemas.microsoft.com/office/powerpoint/2010/main" val="424874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4279998" y="5500223"/>
            <a:ext cx="1363957" cy="969087"/>
            <a:chOff x="4027486" y="5165618"/>
            <a:chExt cx="1363957" cy="969087"/>
          </a:xfrm>
        </p:grpSpPr>
        <p:pic>
          <p:nvPicPr>
            <p:cNvPr id="36"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7"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32" name="Group 31"/>
          <p:cNvGrpSpPr/>
          <p:nvPr/>
        </p:nvGrpSpPr>
        <p:grpSpPr>
          <a:xfrm>
            <a:off x="4098844" y="5333585"/>
            <a:ext cx="1363957" cy="969087"/>
            <a:chOff x="4027486" y="5165618"/>
            <a:chExt cx="1363957" cy="969087"/>
          </a:xfrm>
        </p:grpSpPr>
        <p:pic>
          <p:nvPicPr>
            <p:cNvPr id="33"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4"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sp>
        <p:nvSpPr>
          <p:cNvPr id="235522" name="Rectangle 2"/>
          <p:cNvSpPr>
            <a:spLocks noGrp="1" noChangeArrowheads="1"/>
          </p:cNvSpPr>
          <p:nvPr>
            <p:ph type="title"/>
          </p:nvPr>
        </p:nvSpPr>
        <p:spPr>
          <a:xfrm>
            <a:off x="-15956" y="640354"/>
            <a:ext cx="9057735" cy="1143000"/>
          </a:xfrm>
        </p:spPr>
        <p:txBody>
          <a:bodyPr/>
          <a:lstStyle/>
          <a:p>
            <a:r>
              <a:rPr lang="en-US" dirty="0"/>
              <a:t>Merchant connects directly to the Acquirer + 3</a:t>
            </a:r>
            <a:r>
              <a:rPr lang="en-US" baseline="30000" dirty="0"/>
              <a:t>rd</a:t>
            </a:r>
            <a:r>
              <a:rPr lang="en-US" dirty="0"/>
              <a:t> party service provider</a:t>
            </a:r>
            <a:endParaRPr lang="en-GB" altLang="en-US" dirty="0"/>
          </a:p>
        </p:txBody>
      </p:sp>
      <p:sp>
        <p:nvSpPr>
          <p:cNvPr id="235534" name="Line 14"/>
          <p:cNvSpPr>
            <a:spLocks noChangeShapeType="1"/>
          </p:cNvSpPr>
          <p:nvPr/>
        </p:nvSpPr>
        <p:spPr bwMode="auto">
          <a:xfrm flipV="1">
            <a:off x="4571998" y="2937271"/>
            <a:ext cx="8879" cy="217575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5" name="Line 15"/>
          <p:cNvSpPr>
            <a:spLocks noChangeShapeType="1"/>
          </p:cNvSpPr>
          <p:nvPr/>
        </p:nvSpPr>
        <p:spPr bwMode="auto">
          <a:xfrm flipV="1">
            <a:off x="2661422" y="2910664"/>
            <a:ext cx="1437422" cy="2190397"/>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6" name="Line 16"/>
          <p:cNvSpPr>
            <a:spLocks noChangeShapeType="1"/>
          </p:cNvSpPr>
          <p:nvPr/>
        </p:nvSpPr>
        <p:spPr bwMode="auto">
          <a:xfrm flipH="1" flipV="1">
            <a:off x="5062605" y="2922633"/>
            <a:ext cx="1443006" cy="218298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grpSp>
        <p:nvGrpSpPr>
          <p:cNvPr id="4" name="Group 3"/>
          <p:cNvGrpSpPr/>
          <p:nvPr/>
        </p:nvGrpSpPr>
        <p:grpSpPr>
          <a:xfrm>
            <a:off x="3929577" y="5165618"/>
            <a:ext cx="1333500" cy="969087"/>
            <a:chOff x="4027486" y="5165618"/>
            <a:chExt cx="1333500" cy="969087"/>
          </a:xfrm>
        </p:grpSpPr>
        <p:pic>
          <p:nvPicPr>
            <p:cNvPr id="235525"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35539" name="Text Box 19"/>
            <p:cNvSpPr txBox="1">
              <a:spLocks noChangeArrowheads="1"/>
            </p:cNvSpPr>
            <p:nvPr/>
          </p:nvSpPr>
          <p:spPr bwMode="auto">
            <a:xfrm>
              <a:off x="4085416" y="5465495"/>
              <a:ext cx="1253869"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B F2F</a:t>
              </a:r>
            </a:p>
          </p:txBody>
        </p:sp>
      </p:grpSp>
      <p:grpSp>
        <p:nvGrpSpPr>
          <p:cNvPr id="8" name="Group 7"/>
          <p:cNvGrpSpPr/>
          <p:nvPr/>
        </p:nvGrpSpPr>
        <p:grpSpPr>
          <a:xfrm>
            <a:off x="3575048" y="1948183"/>
            <a:ext cx="1993901" cy="909894"/>
            <a:chOff x="3575049" y="1533447"/>
            <a:chExt cx="1993901" cy="909894"/>
          </a:xfrm>
        </p:grpSpPr>
        <p:pic>
          <p:nvPicPr>
            <p:cNvPr id="22" name="Picture 17" descr="data-center-maintenance-software-cm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7887" y="1533447"/>
              <a:ext cx="1368227" cy="909894"/>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17"/>
            <p:cNvSpPr txBox="1">
              <a:spLocks noChangeArrowheads="1"/>
            </p:cNvSpPr>
            <p:nvPr/>
          </p:nvSpPr>
          <p:spPr bwMode="auto">
            <a:xfrm>
              <a:off x="3575049" y="178540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Acquirer</a:t>
              </a:r>
            </a:p>
          </p:txBody>
        </p:sp>
      </p:grpSp>
      <p:grpSp>
        <p:nvGrpSpPr>
          <p:cNvPr id="26" name="Group 25"/>
          <p:cNvGrpSpPr/>
          <p:nvPr/>
        </p:nvGrpSpPr>
        <p:grpSpPr>
          <a:xfrm>
            <a:off x="6505614" y="5142644"/>
            <a:ext cx="1363957" cy="969087"/>
            <a:chOff x="4027486" y="5165618"/>
            <a:chExt cx="1363957" cy="969087"/>
          </a:xfrm>
        </p:grpSpPr>
        <p:pic>
          <p:nvPicPr>
            <p:cNvPr id="27"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29" name="Group 28"/>
          <p:cNvGrpSpPr/>
          <p:nvPr/>
        </p:nvGrpSpPr>
        <p:grpSpPr>
          <a:xfrm>
            <a:off x="1319895" y="5165618"/>
            <a:ext cx="1333500" cy="969087"/>
            <a:chOff x="4027486" y="5165618"/>
            <a:chExt cx="1333500" cy="969087"/>
          </a:xfrm>
        </p:grpSpPr>
        <p:pic>
          <p:nvPicPr>
            <p:cNvPr id="30"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1" name="Text Box 19"/>
            <p:cNvSpPr txBox="1">
              <a:spLocks noChangeArrowheads="1"/>
            </p:cNvSpPr>
            <p:nvPr/>
          </p:nvSpPr>
          <p:spPr bwMode="auto">
            <a:xfrm>
              <a:off x="4062492" y="5448797"/>
              <a:ext cx="1263487"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A F2F</a:t>
              </a:r>
            </a:p>
          </p:txBody>
        </p:sp>
      </p:grpSp>
      <p:sp>
        <p:nvSpPr>
          <p:cNvPr id="38" name="Text Box 17"/>
          <p:cNvSpPr txBox="1">
            <a:spLocks noChangeArrowheads="1"/>
          </p:cNvSpPr>
          <p:nvPr/>
        </p:nvSpPr>
        <p:spPr bwMode="auto">
          <a:xfrm>
            <a:off x="5062606" y="552831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p:txBody>
      </p:sp>
      <p:sp>
        <p:nvSpPr>
          <p:cNvPr id="39" name="Oval 38"/>
          <p:cNvSpPr/>
          <p:nvPr/>
        </p:nvSpPr>
        <p:spPr>
          <a:xfrm>
            <a:off x="42441" y="3972540"/>
            <a:ext cx="9144000" cy="288546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t>SAQ B-EMV Scope</a:t>
            </a:r>
          </a:p>
        </p:txBody>
      </p:sp>
      <p:grpSp>
        <p:nvGrpSpPr>
          <p:cNvPr id="40" name="Group 39"/>
          <p:cNvGrpSpPr/>
          <p:nvPr/>
        </p:nvGrpSpPr>
        <p:grpSpPr>
          <a:xfrm>
            <a:off x="401442" y="2084465"/>
            <a:ext cx="1509271" cy="1017683"/>
            <a:chOff x="6551869" y="1532750"/>
            <a:chExt cx="1509271" cy="1017683"/>
          </a:xfrm>
        </p:grpSpPr>
        <p:pic>
          <p:nvPicPr>
            <p:cNvPr id="41" name="Picture 4" descr="http://www.businesscomputingworld.co.uk/wp-content/uploads/2012/12/Customer-Centric-Data-Centr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1131"/>
            <a:stretch/>
          </p:blipFill>
          <p:spPr bwMode="auto">
            <a:xfrm>
              <a:off x="6551869" y="1532750"/>
              <a:ext cx="1509271" cy="1017683"/>
            </a:xfrm>
            <a:prstGeom prst="rect">
              <a:avLst/>
            </a:prstGeom>
            <a:noFill/>
            <a:extLst>
              <a:ext uri="{909E8E84-426E-40DD-AFC4-6F175D3DCCD1}">
                <a14:hiddenFill xmlns:a14="http://schemas.microsoft.com/office/drawing/2010/main">
                  <a:solidFill>
                    <a:srgbClr val="FFFFFF"/>
                  </a:solidFill>
                </a14:hiddenFill>
              </a:ext>
            </a:extLst>
          </p:spPr>
        </p:pic>
        <p:sp>
          <p:nvSpPr>
            <p:cNvPr id="42" name="Text Box 17"/>
            <p:cNvSpPr txBox="1">
              <a:spLocks noChangeArrowheads="1"/>
            </p:cNvSpPr>
            <p:nvPr/>
          </p:nvSpPr>
          <p:spPr bwMode="auto">
            <a:xfrm>
              <a:off x="6735589" y="1739225"/>
              <a:ext cx="1133937" cy="646331"/>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Service Provider</a:t>
              </a:r>
            </a:p>
          </p:txBody>
        </p:sp>
      </p:grpSp>
      <p:cxnSp>
        <p:nvCxnSpPr>
          <p:cNvPr id="5" name="Straight Arrow Connector 4"/>
          <p:cNvCxnSpPr>
            <a:cxnSpLocks/>
          </p:cNvCxnSpPr>
          <p:nvPr/>
        </p:nvCxnSpPr>
        <p:spPr>
          <a:xfrm>
            <a:off x="1910713" y="3143746"/>
            <a:ext cx="148906" cy="186854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p:cNvCxnSpPr>
          <p:nvPr/>
        </p:nvCxnSpPr>
        <p:spPr>
          <a:xfrm>
            <a:off x="1910713" y="3143746"/>
            <a:ext cx="1993983" cy="196928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cxnSpLocks/>
          </p:cNvCxnSpPr>
          <p:nvPr/>
        </p:nvCxnSpPr>
        <p:spPr>
          <a:xfrm>
            <a:off x="1910713" y="3143746"/>
            <a:ext cx="4564444" cy="202681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 name="Espace réservé du numéro de diapositive 1"/>
          <p:cNvSpPr>
            <a:spLocks noGrp="1"/>
          </p:cNvSpPr>
          <p:nvPr>
            <p:ph type="sldNum" sz="quarter" idx="11"/>
          </p:nvPr>
        </p:nvSpPr>
        <p:spPr/>
        <p:txBody>
          <a:bodyPr/>
          <a:lstStyle/>
          <a:p>
            <a:fld id="{B9786191-33F0-4501-9121-D8B113AA9222}" type="slidenum">
              <a:rPr lang="en-GB" altLang="en-US" smtClean="0"/>
              <a:pPr/>
              <a:t>20</a:t>
            </a:fld>
            <a:endParaRPr lang="en-GB" altLang="en-US"/>
          </a:p>
        </p:txBody>
      </p:sp>
    </p:spTree>
    <p:extLst>
      <p:ext uri="{BB962C8B-B14F-4D97-AF65-F5344CB8AC3E}">
        <p14:creationId xmlns:p14="http://schemas.microsoft.com/office/powerpoint/2010/main" val="129684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SAQ B-EMV </a:t>
            </a:r>
          </a:p>
        </p:txBody>
      </p:sp>
      <p:sp>
        <p:nvSpPr>
          <p:cNvPr id="6" name="Content Placeholder 5"/>
          <p:cNvSpPr>
            <a:spLocks noGrp="1"/>
          </p:cNvSpPr>
          <p:nvPr>
            <p:ph idx="1"/>
          </p:nvPr>
        </p:nvSpPr>
        <p:spPr>
          <a:xfrm>
            <a:off x="468312" y="1500995"/>
            <a:ext cx="8675688" cy="5201729"/>
          </a:xfrm>
        </p:spPr>
        <p:txBody>
          <a:bodyPr/>
          <a:lstStyle/>
          <a:p>
            <a:r>
              <a:rPr lang="en-GB" sz="2800" dirty="0"/>
              <a:t>Derived from SAQ B and SAQ B-IP</a:t>
            </a:r>
          </a:p>
          <a:p>
            <a:r>
              <a:rPr lang="en-GB" sz="2800" dirty="0"/>
              <a:t>16 out of 242 PCI DSS controls that need to be evidenced</a:t>
            </a:r>
          </a:p>
          <a:p>
            <a:r>
              <a:rPr lang="en-GB" sz="2800" dirty="0"/>
              <a:t>Applies to IP and dial-up connections</a:t>
            </a:r>
          </a:p>
          <a:p>
            <a:r>
              <a:rPr lang="en-GB" sz="2800" dirty="0"/>
              <a:t>Additional applicability requirements:</a:t>
            </a:r>
          </a:p>
          <a:p>
            <a:pPr lvl="1"/>
            <a:r>
              <a:rPr lang="en-GB" sz="2400" dirty="0"/>
              <a:t>3rd parties have remote access to the EMV CDE </a:t>
            </a:r>
          </a:p>
          <a:p>
            <a:pPr lvl="1"/>
            <a:r>
              <a:rPr lang="en-GB" sz="2400" dirty="0"/>
              <a:t>The acquirer is responsible for the confidentiality requirements between them and the merchant</a:t>
            </a:r>
          </a:p>
          <a:p>
            <a:pPr lvl="1"/>
            <a:r>
              <a:rPr lang="en-GB" sz="2400" dirty="0"/>
              <a:t>The acquirer provides guidance on how to connect the device to the merchant’s network.</a:t>
            </a:r>
          </a:p>
          <a:p>
            <a:endParaRPr lang="en-GB" dirty="0"/>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21</a:t>
            </a:fld>
            <a:endParaRPr lang="en-GB" altLang="en-US"/>
          </a:p>
        </p:txBody>
      </p:sp>
    </p:spTree>
    <p:extLst>
      <p:ext uri="{BB962C8B-B14F-4D97-AF65-F5344CB8AC3E}">
        <p14:creationId xmlns:p14="http://schemas.microsoft.com/office/powerpoint/2010/main" val="2651554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4279998" y="5500223"/>
            <a:ext cx="1363957" cy="969087"/>
            <a:chOff x="4027486" y="5165618"/>
            <a:chExt cx="1363957" cy="969087"/>
          </a:xfrm>
        </p:grpSpPr>
        <p:pic>
          <p:nvPicPr>
            <p:cNvPr id="36"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7"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32" name="Group 31"/>
          <p:cNvGrpSpPr/>
          <p:nvPr/>
        </p:nvGrpSpPr>
        <p:grpSpPr>
          <a:xfrm>
            <a:off x="4098844" y="5333585"/>
            <a:ext cx="1363957" cy="969087"/>
            <a:chOff x="4027486" y="5165618"/>
            <a:chExt cx="1363957" cy="969087"/>
          </a:xfrm>
        </p:grpSpPr>
        <p:pic>
          <p:nvPicPr>
            <p:cNvPr id="33"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4"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sp>
        <p:nvSpPr>
          <p:cNvPr id="235522" name="Rectangle 2"/>
          <p:cNvSpPr>
            <a:spLocks noGrp="1" noChangeArrowheads="1"/>
          </p:cNvSpPr>
          <p:nvPr>
            <p:ph type="title"/>
          </p:nvPr>
        </p:nvSpPr>
        <p:spPr>
          <a:xfrm>
            <a:off x="-15956" y="640354"/>
            <a:ext cx="9057735" cy="1143000"/>
          </a:xfrm>
        </p:spPr>
        <p:txBody>
          <a:bodyPr/>
          <a:lstStyle/>
          <a:p>
            <a:r>
              <a:rPr lang="en-GB" altLang="en-US" dirty="0"/>
              <a:t>Merchant connects directly to the Acquirer</a:t>
            </a:r>
          </a:p>
        </p:txBody>
      </p:sp>
      <p:sp>
        <p:nvSpPr>
          <p:cNvPr id="235534" name="Line 14"/>
          <p:cNvSpPr>
            <a:spLocks noChangeShapeType="1"/>
          </p:cNvSpPr>
          <p:nvPr/>
        </p:nvSpPr>
        <p:spPr bwMode="auto">
          <a:xfrm flipV="1">
            <a:off x="4571998" y="2937271"/>
            <a:ext cx="8879" cy="217575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5" name="Line 15"/>
          <p:cNvSpPr>
            <a:spLocks noChangeShapeType="1"/>
          </p:cNvSpPr>
          <p:nvPr/>
        </p:nvSpPr>
        <p:spPr bwMode="auto">
          <a:xfrm flipV="1">
            <a:off x="2661422" y="2910664"/>
            <a:ext cx="1437422" cy="2190397"/>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6" name="Line 16"/>
          <p:cNvSpPr>
            <a:spLocks noChangeShapeType="1"/>
          </p:cNvSpPr>
          <p:nvPr/>
        </p:nvSpPr>
        <p:spPr bwMode="auto">
          <a:xfrm flipH="1" flipV="1">
            <a:off x="5062605" y="2922633"/>
            <a:ext cx="1443006" cy="218298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grpSp>
        <p:nvGrpSpPr>
          <p:cNvPr id="4" name="Group 3"/>
          <p:cNvGrpSpPr/>
          <p:nvPr/>
        </p:nvGrpSpPr>
        <p:grpSpPr>
          <a:xfrm>
            <a:off x="3929577" y="5165618"/>
            <a:ext cx="1333500" cy="969087"/>
            <a:chOff x="4027486" y="5165618"/>
            <a:chExt cx="1333500" cy="969087"/>
          </a:xfrm>
        </p:grpSpPr>
        <p:pic>
          <p:nvPicPr>
            <p:cNvPr id="235525"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35539" name="Text Box 19"/>
            <p:cNvSpPr txBox="1">
              <a:spLocks noChangeArrowheads="1"/>
            </p:cNvSpPr>
            <p:nvPr/>
          </p:nvSpPr>
          <p:spPr bwMode="auto">
            <a:xfrm>
              <a:off x="4085416" y="5465495"/>
              <a:ext cx="1253869"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B F2F</a:t>
              </a:r>
            </a:p>
          </p:txBody>
        </p:sp>
      </p:grpSp>
      <p:grpSp>
        <p:nvGrpSpPr>
          <p:cNvPr id="8" name="Group 7"/>
          <p:cNvGrpSpPr/>
          <p:nvPr/>
        </p:nvGrpSpPr>
        <p:grpSpPr>
          <a:xfrm>
            <a:off x="3575048" y="1948183"/>
            <a:ext cx="1993901" cy="909894"/>
            <a:chOff x="3575049" y="1533447"/>
            <a:chExt cx="1993901" cy="909894"/>
          </a:xfrm>
        </p:grpSpPr>
        <p:pic>
          <p:nvPicPr>
            <p:cNvPr id="22" name="Picture 17" descr="data-center-maintenance-software-cm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7887" y="1533447"/>
              <a:ext cx="1368227" cy="909894"/>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17"/>
            <p:cNvSpPr txBox="1">
              <a:spLocks noChangeArrowheads="1"/>
            </p:cNvSpPr>
            <p:nvPr/>
          </p:nvSpPr>
          <p:spPr bwMode="auto">
            <a:xfrm>
              <a:off x="3575049" y="178540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Acquirer</a:t>
              </a:r>
            </a:p>
          </p:txBody>
        </p:sp>
      </p:grpSp>
      <p:grpSp>
        <p:nvGrpSpPr>
          <p:cNvPr id="26" name="Group 25"/>
          <p:cNvGrpSpPr/>
          <p:nvPr/>
        </p:nvGrpSpPr>
        <p:grpSpPr>
          <a:xfrm>
            <a:off x="6505614" y="5142644"/>
            <a:ext cx="1363957" cy="969087"/>
            <a:chOff x="4027486" y="5165618"/>
            <a:chExt cx="1363957" cy="969087"/>
          </a:xfrm>
        </p:grpSpPr>
        <p:pic>
          <p:nvPicPr>
            <p:cNvPr id="27"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9"/>
            <p:cNvSpPr txBox="1">
              <a:spLocks noChangeArrowheads="1"/>
            </p:cNvSpPr>
            <p:nvPr/>
          </p:nvSpPr>
          <p:spPr bwMode="auto">
            <a:xfrm>
              <a:off x="4115132" y="5471771"/>
              <a:ext cx="127631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N F2F</a:t>
              </a:r>
            </a:p>
          </p:txBody>
        </p:sp>
      </p:grpSp>
      <p:grpSp>
        <p:nvGrpSpPr>
          <p:cNvPr id="29" name="Group 28"/>
          <p:cNvGrpSpPr/>
          <p:nvPr/>
        </p:nvGrpSpPr>
        <p:grpSpPr>
          <a:xfrm>
            <a:off x="1319895" y="5165618"/>
            <a:ext cx="1333500" cy="969087"/>
            <a:chOff x="4027486" y="5165618"/>
            <a:chExt cx="1333500" cy="969087"/>
          </a:xfrm>
        </p:grpSpPr>
        <p:pic>
          <p:nvPicPr>
            <p:cNvPr id="30" name="Picture 5" descr="Welcome_check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31" name="Text Box 19"/>
            <p:cNvSpPr txBox="1">
              <a:spLocks noChangeArrowheads="1"/>
            </p:cNvSpPr>
            <p:nvPr/>
          </p:nvSpPr>
          <p:spPr bwMode="auto">
            <a:xfrm>
              <a:off x="4062492" y="5448797"/>
              <a:ext cx="1263487"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Store A F2F</a:t>
              </a:r>
            </a:p>
          </p:txBody>
        </p:sp>
      </p:grpSp>
      <p:sp>
        <p:nvSpPr>
          <p:cNvPr id="38" name="Text Box 17"/>
          <p:cNvSpPr txBox="1">
            <a:spLocks noChangeArrowheads="1"/>
          </p:cNvSpPr>
          <p:nvPr/>
        </p:nvSpPr>
        <p:spPr bwMode="auto">
          <a:xfrm>
            <a:off x="5062606" y="552831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p:txBody>
      </p:sp>
      <p:sp>
        <p:nvSpPr>
          <p:cNvPr id="39" name="Oval 38"/>
          <p:cNvSpPr/>
          <p:nvPr/>
        </p:nvSpPr>
        <p:spPr>
          <a:xfrm>
            <a:off x="42441" y="3972540"/>
            <a:ext cx="9144000" cy="288546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t>No PCI DSS Requirements</a:t>
            </a:r>
          </a:p>
        </p:txBody>
      </p:sp>
      <p:sp>
        <p:nvSpPr>
          <p:cNvPr id="2" name="Espace réservé du numéro de diapositive 1"/>
          <p:cNvSpPr>
            <a:spLocks noGrp="1"/>
          </p:cNvSpPr>
          <p:nvPr>
            <p:ph type="sldNum" sz="quarter" idx="11"/>
          </p:nvPr>
        </p:nvSpPr>
        <p:spPr/>
        <p:txBody>
          <a:bodyPr/>
          <a:lstStyle/>
          <a:p>
            <a:fld id="{B9786191-33F0-4501-9121-D8B113AA9222}" type="slidenum">
              <a:rPr lang="en-GB" altLang="en-US" smtClean="0"/>
              <a:pPr/>
              <a:t>22</a:t>
            </a:fld>
            <a:endParaRPr lang="en-GB" altLang="en-US"/>
          </a:p>
        </p:txBody>
      </p:sp>
    </p:spTree>
    <p:extLst>
      <p:ext uri="{BB962C8B-B14F-4D97-AF65-F5344CB8AC3E}">
        <p14:creationId xmlns:p14="http://schemas.microsoft.com/office/powerpoint/2010/main" val="401941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64902"/>
            <a:ext cx="9144000" cy="717249"/>
          </a:xfrm>
        </p:spPr>
        <p:txBody>
          <a:bodyPr/>
          <a:lstStyle/>
          <a:p>
            <a:r>
              <a:rPr lang="en-GB" dirty="0"/>
              <a:t>F2F EMV Accepting Merchants to whom PCI DSS no longer applies</a:t>
            </a:r>
          </a:p>
        </p:txBody>
      </p:sp>
      <p:sp>
        <p:nvSpPr>
          <p:cNvPr id="4" name="Content Placeholder 3"/>
          <p:cNvSpPr>
            <a:spLocks noGrp="1"/>
          </p:cNvSpPr>
          <p:nvPr>
            <p:ph idx="1"/>
          </p:nvPr>
        </p:nvSpPr>
        <p:spPr>
          <a:xfrm>
            <a:off x="457200" y="2204258"/>
            <a:ext cx="8229600" cy="4653742"/>
          </a:xfrm>
        </p:spPr>
        <p:txBody>
          <a:bodyPr/>
          <a:lstStyle/>
          <a:p>
            <a:r>
              <a:rPr lang="en-GB" dirty="0"/>
              <a:t>Additional applicability requirements:</a:t>
            </a:r>
          </a:p>
          <a:p>
            <a:pPr lvl="1"/>
            <a:r>
              <a:rPr lang="en-GB" dirty="0"/>
              <a:t>There is </a:t>
            </a:r>
            <a:r>
              <a:rPr lang="en-GB" b="1" u="sng" dirty="0"/>
              <a:t>no</a:t>
            </a:r>
            <a:r>
              <a:rPr lang="en-GB" dirty="0"/>
              <a:t> remote access to the EMV CDE </a:t>
            </a:r>
          </a:p>
          <a:p>
            <a:pPr lvl="1"/>
            <a:r>
              <a:rPr lang="en-GB" dirty="0"/>
              <a:t>The acquirer is responsible for the confidentiality requirements between them and the merchant</a:t>
            </a:r>
          </a:p>
          <a:p>
            <a:pPr lvl="1"/>
            <a:r>
              <a:rPr lang="en-GB" dirty="0"/>
              <a:t>The acquirer provides guidance on how to connect the device to the merchant’s network.</a:t>
            </a:r>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23</a:t>
            </a:fld>
            <a:endParaRPr lang="en-GB" altLang="en-US"/>
          </a:p>
        </p:txBody>
      </p:sp>
    </p:spTree>
    <p:extLst>
      <p:ext uri="{BB962C8B-B14F-4D97-AF65-F5344CB8AC3E}">
        <p14:creationId xmlns:p14="http://schemas.microsoft.com/office/powerpoint/2010/main" val="2772668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178" y="3117056"/>
            <a:ext cx="3597215" cy="623887"/>
          </a:xfrm>
        </p:spPr>
        <p:txBody>
          <a:bodyPr/>
          <a:lstStyle/>
          <a:p>
            <a:r>
              <a:rPr lang="en-GB" dirty="0"/>
              <a:t>Scoping Flow Chart</a:t>
            </a:r>
          </a:p>
        </p:txBody>
      </p:sp>
      <p:sp>
        <p:nvSpPr>
          <p:cNvPr id="3" name="Espace réservé du numéro de diapositive 2"/>
          <p:cNvSpPr>
            <a:spLocks noGrp="1"/>
          </p:cNvSpPr>
          <p:nvPr>
            <p:ph type="sldNum" sz="quarter" idx="11"/>
          </p:nvPr>
        </p:nvSpPr>
        <p:spPr/>
        <p:txBody>
          <a:bodyPr/>
          <a:lstStyle/>
          <a:p>
            <a:fld id="{B9786191-33F0-4501-9121-D8B113AA9222}" type="slidenum">
              <a:rPr lang="en-GB" altLang="en-US" smtClean="0">
                <a:solidFill>
                  <a:schemeClr val="bg2"/>
                </a:solidFill>
              </a:rPr>
              <a:pPr/>
              <a:t>24</a:t>
            </a:fld>
            <a:endParaRPr lang="en-GB" altLang="en-US" dirty="0">
              <a:solidFill>
                <a:schemeClr val="bg2"/>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744" y="0"/>
            <a:ext cx="4954256" cy="6858000"/>
          </a:xfrm>
          <a:prstGeom prst="rect">
            <a:avLst/>
          </a:prstGeom>
          <a:solidFill>
            <a:schemeClr val="tx1"/>
          </a:solidFill>
        </p:spPr>
      </p:pic>
    </p:spTree>
    <p:extLst>
      <p:ext uri="{BB962C8B-B14F-4D97-AF65-F5344CB8AC3E}">
        <p14:creationId xmlns:p14="http://schemas.microsoft.com/office/powerpoint/2010/main" val="1229870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assessment framework</a:t>
            </a:r>
          </a:p>
        </p:txBody>
      </p:sp>
      <p:sp>
        <p:nvSpPr>
          <p:cNvPr id="4" name="Espace réservé du numéro de diapositive 3"/>
          <p:cNvSpPr>
            <a:spLocks noGrp="1"/>
          </p:cNvSpPr>
          <p:nvPr>
            <p:ph type="sldNum" sz="quarter" idx="11"/>
          </p:nvPr>
        </p:nvSpPr>
        <p:spPr/>
        <p:txBody>
          <a:bodyPr/>
          <a:lstStyle/>
          <a:p>
            <a:fld id="{26D0EB60-1AFB-4BEE-A97C-D75553B15C93}" type="slidenum">
              <a:rPr lang="en-GB" altLang="en-US" smtClean="0"/>
              <a:pPr/>
              <a:t>25</a:t>
            </a:fld>
            <a:endParaRPr lang="en-GB" altLang="en-US"/>
          </a:p>
        </p:txBody>
      </p:sp>
    </p:spTree>
    <p:extLst>
      <p:ext uri="{BB962C8B-B14F-4D97-AF65-F5344CB8AC3E}">
        <p14:creationId xmlns:p14="http://schemas.microsoft.com/office/powerpoint/2010/main" val="1282404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Merchant Categories</a:t>
            </a:r>
          </a:p>
        </p:txBody>
      </p:sp>
      <p:sp>
        <p:nvSpPr>
          <p:cNvPr id="3" name="Content Placeholder 2"/>
          <p:cNvSpPr>
            <a:spLocks noGrp="1"/>
          </p:cNvSpPr>
          <p:nvPr>
            <p:ph idx="1"/>
          </p:nvPr>
        </p:nvSpPr>
        <p:spPr>
          <a:xfrm>
            <a:off x="455612" y="1826990"/>
            <a:ext cx="8603328" cy="4828991"/>
          </a:xfrm>
        </p:spPr>
        <p:txBody>
          <a:bodyPr>
            <a:normAutofit fontScale="85000" lnSpcReduction="10000"/>
          </a:bodyPr>
          <a:lstStyle/>
          <a:p>
            <a:r>
              <a:rPr lang="en-GB" dirty="0"/>
              <a:t>Merchant consolidates transaction before submitting to an acquirer</a:t>
            </a:r>
          </a:p>
          <a:p>
            <a:r>
              <a:rPr lang="en-GB" dirty="0"/>
              <a:t>Merchant retail outlet direct to acquirer</a:t>
            </a:r>
          </a:p>
          <a:p>
            <a:r>
              <a:rPr lang="en-GB" dirty="0"/>
              <a:t>Large merchants processing more than 6M transactions per year</a:t>
            </a:r>
          </a:p>
          <a:p>
            <a:r>
              <a:rPr lang="en-GB" dirty="0"/>
              <a:t>Multi-acceptance channel merchants</a:t>
            </a:r>
          </a:p>
          <a:p>
            <a:r>
              <a:rPr lang="en-GB" dirty="0"/>
              <a:t>Multi-acceptance channel merchants who outsource non-EMV processing</a:t>
            </a:r>
          </a:p>
          <a:p>
            <a:r>
              <a:rPr lang="en-GB" dirty="0"/>
              <a:t>Merchants have adopted a PCI validated P2PE solution</a:t>
            </a:r>
          </a:p>
          <a:p>
            <a:r>
              <a:rPr lang="en-GB" dirty="0"/>
              <a:t>Merchants have implemented an end-to-end encryption (E2EE) solution</a:t>
            </a:r>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26</a:t>
            </a:fld>
            <a:endParaRPr lang="en-GB" altLang="en-US"/>
          </a:p>
        </p:txBody>
      </p:sp>
    </p:spTree>
    <p:extLst>
      <p:ext uri="{BB962C8B-B14F-4D97-AF65-F5344CB8AC3E}">
        <p14:creationId xmlns:p14="http://schemas.microsoft.com/office/powerpoint/2010/main" val="1135689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38360"/>
            <a:ext cx="9144000" cy="623887"/>
          </a:xfrm>
        </p:spPr>
        <p:txBody>
          <a:bodyPr/>
          <a:lstStyle/>
          <a:p>
            <a:r>
              <a:rPr lang="en-GB" dirty="0"/>
              <a:t>Levels of Assurance</a:t>
            </a:r>
          </a:p>
        </p:txBody>
      </p:sp>
      <p:sp>
        <p:nvSpPr>
          <p:cNvPr id="5" name="Rectangle 4"/>
          <p:cNvSpPr/>
          <p:nvPr/>
        </p:nvSpPr>
        <p:spPr>
          <a:xfrm>
            <a:off x="1500997" y="1393388"/>
            <a:ext cx="6896791" cy="5052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PCI DSS</a:t>
            </a:r>
          </a:p>
        </p:txBody>
      </p:sp>
      <p:sp>
        <p:nvSpPr>
          <p:cNvPr id="6" name="Rectangle 5"/>
          <p:cNvSpPr/>
          <p:nvPr/>
        </p:nvSpPr>
        <p:spPr>
          <a:xfrm>
            <a:off x="1500996" y="3450566"/>
            <a:ext cx="6896791" cy="2995540"/>
          </a:xfrm>
          <a:prstGeom prst="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A-EP</a:t>
            </a:r>
          </a:p>
        </p:txBody>
      </p:sp>
      <p:sp>
        <p:nvSpPr>
          <p:cNvPr id="7" name="Rectangle 6"/>
          <p:cNvSpPr/>
          <p:nvPr/>
        </p:nvSpPr>
        <p:spPr>
          <a:xfrm>
            <a:off x="1500995" y="4208474"/>
            <a:ext cx="6896791" cy="2237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C</a:t>
            </a:r>
          </a:p>
        </p:txBody>
      </p:sp>
      <p:sp>
        <p:nvSpPr>
          <p:cNvPr id="8" name="Rectangle 7"/>
          <p:cNvSpPr/>
          <p:nvPr/>
        </p:nvSpPr>
        <p:spPr>
          <a:xfrm>
            <a:off x="1500993" y="5077513"/>
            <a:ext cx="6896791" cy="1368593"/>
          </a:xfrm>
          <a:prstGeom prst="rect">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B-IP</a:t>
            </a:r>
          </a:p>
        </p:txBody>
      </p:sp>
      <p:sp>
        <p:nvSpPr>
          <p:cNvPr id="9" name="Rectangle 8"/>
          <p:cNvSpPr/>
          <p:nvPr/>
        </p:nvSpPr>
        <p:spPr>
          <a:xfrm>
            <a:off x="1500994" y="5255108"/>
            <a:ext cx="6896791" cy="11909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C-VT</a:t>
            </a:r>
          </a:p>
        </p:txBody>
      </p:sp>
      <p:sp>
        <p:nvSpPr>
          <p:cNvPr id="10" name="Rectangle 9"/>
          <p:cNvSpPr/>
          <p:nvPr/>
        </p:nvSpPr>
        <p:spPr>
          <a:xfrm>
            <a:off x="1500991" y="5414792"/>
            <a:ext cx="6896791" cy="1031314"/>
          </a:xfrm>
          <a:prstGeom prst="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TIP 2 Mandatory</a:t>
            </a:r>
          </a:p>
        </p:txBody>
      </p:sp>
      <p:sp>
        <p:nvSpPr>
          <p:cNvPr id="11" name="Rectangle 10"/>
          <p:cNvSpPr/>
          <p:nvPr/>
        </p:nvSpPr>
        <p:spPr>
          <a:xfrm>
            <a:off x="1500991" y="5543835"/>
            <a:ext cx="6896791" cy="9022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EMV</a:t>
            </a:r>
          </a:p>
        </p:txBody>
      </p:sp>
      <p:sp>
        <p:nvSpPr>
          <p:cNvPr id="12" name="Rectangle 11"/>
          <p:cNvSpPr/>
          <p:nvPr/>
        </p:nvSpPr>
        <p:spPr>
          <a:xfrm>
            <a:off x="1500989" y="5688198"/>
            <a:ext cx="6896791" cy="757908"/>
          </a:xfrm>
          <a:prstGeom prst="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B</a:t>
            </a:r>
          </a:p>
        </p:txBody>
      </p:sp>
      <p:sp>
        <p:nvSpPr>
          <p:cNvPr id="13" name="Rectangle 12"/>
          <p:cNvSpPr/>
          <p:nvPr/>
        </p:nvSpPr>
        <p:spPr>
          <a:xfrm>
            <a:off x="1500989" y="5890443"/>
            <a:ext cx="6896791" cy="555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P2PE</a:t>
            </a:r>
          </a:p>
        </p:txBody>
      </p:sp>
      <p:sp>
        <p:nvSpPr>
          <p:cNvPr id="14" name="Rectangle 13"/>
          <p:cNvSpPr/>
          <p:nvPr/>
        </p:nvSpPr>
        <p:spPr>
          <a:xfrm>
            <a:off x="1500988" y="6027452"/>
            <a:ext cx="6896791" cy="418654"/>
          </a:xfrm>
          <a:prstGeom prst="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A</a:t>
            </a:r>
          </a:p>
        </p:txBody>
      </p:sp>
      <p:sp>
        <p:nvSpPr>
          <p:cNvPr id="15" name="Rectangle 14"/>
          <p:cNvSpPr/>
          <p:nvPr/>
        </p:nvSpPr>
        <p:spPr>
          <a:xfrm>
            <a:off x="1500986" y="6175833"/>
            <a:ext cx="6896791" cy="27027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r>
              <a:rPr lang="en-GB" sz="1000" dirty="0">
                <a:latin typeface="Calibri" panose="020F0502020204030204" pitchFamily="34" charset="0"/>
                <a:cs typeface="Calibri" panose="020F0502020204030204" pitchFamily="34" charset="0"/>
              </a:rPr>
              <a:t>SAQ B-EMV</a:t>
            </a:r>
          </a:p>
        </p:txBody>
      </p:sp>
      <p:sp>
        <p:nvSpPr>
          <p:cNvPr id="17" name="Rectangle 16"/>
          <p:cNvSpPr/>
          <p:nvPr/>
        </p:nvSpPr>
        <p:spPr>
          <a:xfrm>
            <a:off x="1500986" y="1393388"/>
            <a:ext cx="983422" cy="50527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Arrow Connector 18"/>
          <p:cNvCxnSpPr/>
          <p:nvPr/>
        </p:nvCxnSpPr>
        <p:spPr>
          <a:xfrm flipV="1">
            <a:off x="2484408" y="1403787"/>
            <a:ext cx="0" cy="5052718"/>
          </a:xfrm>
          <a:prstGeom prst="straightConnector1">
            <a:avLst/>
          </a:prstGeom>
          <a:ln w="825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7658" y="1543557"/>
            <a:ext cx="1578634" cy="923330"/>
          </a:xfrm>
          <a:prstGeom prst="rect">
            <a:avLst/>
          </a:prstGeom>
          <a:noFill/>
        </p:spPr>
        <p:txBody>
          <a:bodyPr wrap="square" rtlCol="0">
            <a:spAutoFit/>
          </a:bodyPr>
          <a:lstStyle/>
          <a:p>
            <a:pPr algn="r"/>
            <a:r>
              <a:rPr lang="en-GB"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Increasing number of requirements</a:t>
            </a:r>
          </a:p>
        </p:txBody>
      </p:sp>
      <p:cxnSp>
        <p:nvCxnSpPr>
          <p:cNvPr id="21" name="Straight Arrow Connector 20"/>
          <p:cNvCxnSpPr>
            <a:cxnSpLocks/>
          </p:cNvCxnSpPr>
          <p:nvPr/>
        </p:nvCxnSpPr>
        <p:spPr>
          <a:xfrm>
            <a:off x="1500976" y="6442146"/>
            <a:ext cx="6896801" cy="14359"/>
          </a:xfrm>
          <a:prstGeom prst="straightConnector1">
            <a:avLst/>
          </a:prstGeom>
          <a:ln w="825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84485" y="6463685"/>
            <a:ext cx="4899784" cy="369332"/>
          </a:xfrm>
          <a:prstGeom prst="rect">
            <a:avLst/>
          </a:prstGeom>
          <a:noFill/>
        </p:spPr>
        <p:txBody>
          <a:bodyPr wrap="square" rtlCol="0">
            <a:spAutoFit/>
          </a:bodyPr>
          <a:lstStyle/>
          <a:p>
            <a:pPr algn="r"/>
            <a:r>
              <a:rPr lang="en-GB"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Increasing Assurance Requirements are satisfied</a:t>
            </a:r>
          </a:p>
        </p:txBody>
      </p:sp>
      <p:sp>
        <p:nvSpPr>
          <p:cNvPr id="25" name="Rectangle: Rounded Corners 24"/>
          <p:cNvSpPr/>
          <p:nvPr/>
        </p:nvSpPr>
        <p:spPr>
          <a:xfrm>
            <a:off x="2635344" y="1406609"/>
            <a:ext cx="1440611" cy="4991185"/>
          </a:xfrm>
          <a:prstGeom prst="roundRect">
            <a:avLst/>
          </a:prstGeom>
          <a:solidFill>
            <a:schemeClr val="accent4">
              <a:lumMod val="9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alibri" panose="020F0502020204030204" pitchFamily="34" charset="0"/>
                <a:cs typeface="Calibri" panose="020F0502020204030204" pitchFamily="34" charset="0"/>
              </a:rPr>
              <a:t>None</a:t>
            </a:r>
          </a:p>
        </p:txBody>
      </p:sp>
      <p:sp>
        <p:nvSpPr>
          <p:cNvPr id="26" name="Rectangle: Rounded Corners 25"/>
          <p:cNvSpPr/>
          <p:nvPr/>
        </p:nvSpPr>
        <p:spPr>
          <a:xfrm>
            <a:off x="4075955" y="1410628"/>
            <a:ext cx="1440611" cy="4991185"/>
          </a:xfrm>
          <a:prstGeom prst="roundRect">
            <a:avLst/>
          </a:prstGeom>
          <a:solidFill>
            <a:schemeClr val="accent4">
              <a:lumMod val="7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alibri" panose="020F0502020204030204" pitchFamily="34" charset="0"/>
                <a:cs typeface="Calibri" panose="020F0502020204030204" pitchFamily="34" charset="0"/>
              </a:rPr>
              <a:t>Self Assess</a:t>
            </a:r>
          </a:p>
        </p:txBody>
      </p:sp>
      <p:sp>
        <p:nvSpPr>
          <p:cNvPr id="27" name="Rectangle: Rounded Corners 26"/>
          <p:cNvSpPr/>
          <p:nvPr/>
        </p:nvSpPr>
        <p:spPr>
          <a:xfrm>
            <a:off x="5516566" y="1406609"/>
            <a:ext cx="1440611" cy="4991185"/>
          </a:xfrm>
          <a:prstGeom prst="roundRect">
            <a:avLst/>
          </a:prstGeom>
          <a:solidFill>
            <a:schemeClr val="accent4">
              <a:lumMod val="5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alibri" panose="020F0502020204030204" pitchFamily="34" charset="0"/>
                <a:cs typeface="Calibri" panose="020F0502020204030204" pitchFamily="34" charset="0"/>
              </a:rPr>
              <a:t>Self Assess</a:t>
            </a:r>
            <a:br>
              <a:rPr lang="en-GB" sz="3200" dirty="0">
                <a:latin typeface="Calibri" panose="020F0502020204030204" pitchFamily="34" charset="0"/>
                <a:cs typeface="Calibri" panose="020F0502020204030204" pitchFamily="34" charset="0"/>
              </a:rPr>
            </a:br>
            <a:r>
              <a:rPr lang="en-GB" sz="3200" dirty="0">
                <a:latin typeface="Calibri" panose="020F0502020204030204" pitchFamily="34" charset="0"/>
                <a:cs typeface="Calibri" panose="020F0502020204030204" pitchFamily="34" charset="0"/>
              </a:rPr>
              <a:t>QSAC</a:t>
            </a:r>
          </a:p>
          <a:p>
            <a:pPr algn="ctr"/>
            <a:r>
              <a:rPr lang="en-GB" sz="3200" dirty="0">
                <a:latin typeface="Calibri" panose="020F0502020204030204" pitchFamily="34" charset="0"/>
                <a:cs typeface="Calibri" panose="020F0502020204030204" pitchFamily="34" charset="0"/>
              </a:rPr>
              <a:t>Certify</a:t>
            </a:r>
          </a:p>
        </p:txBody>
      </p:sp>
      <p:sp>
        <p:nvSpPr>
          <p:cNvPr id="28" name="Rectangle: Rounded Corners 27"/>
          <p:cNvSpPr/>
          <p:nvPr/>
        </p:nvSpPr>
        <p:spPr>
          <a:xfrm>
            <a:off x="6957177" y="1406552"/>
            <a:ext cx="1440611" cy="4991185"/>
          </a:xfrm>
          <a:prstGeom prst="roundRect">
            <a:avLst/>
          </a:prstGeom>
          <a:solidFill>
            <a:schemeClr val="accent4">
              <a:lumMod val="2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alibri" panose="020F0502020204030204" pitchFamily="34" charset="0"/>
                <a:cs typeface="Calibri" panose="020F0502020204030204" pitchFamily="34" charset="0"/>
              </a:rPr>
              <a:t>QSAC</a:t>
            </a:r>
          </a:p>
        </p:txBody>
      </p:sp>
      <p:sp>
        <p:nvSpPr>
          <p:cNvPr id="2" name="Espace réservé du numéro de diapositive 1"/>
          <p:cNvSpPr>
            <a:spLocks noGrp="1"/>
          </p:cNvSpPr>
          <p:nvPr>
            <p:ph type="sldNum" sz="quarter" idx="11"/>
          </p:nvPr>
        </p:nvSpPr>
        <p:spPr/>
        <p:txBody>
          <a:bodyPr/>
          <a:lstStyle/>
          <a:p>
            <a:fld id="{B9786191-33F0-4501-9121-D8B113AA9222}" type="slidenum">
              <a:rPr lang="en-GB" altLang="en-US" smtClean="0"/>
              <a:pPr/>
              <a:t>27</a:t>
            </a:fld>
            <a:endParaRPr lang="en-GB" altLang="en-US"/>
          </a:p>
        </p:txBody>
      </p:sp>
      <p:sp>
        <p:nvSpPr>
          <p:cNvPr id="3" name="ZoneTexte 2"/>
          <p:cNvSpPr txBox="1"/>
          <p:nvPr/>
        </p:nvSpPr>
        <p:spPr>
          <a:xfrm>
            <a:off x="2635344" y="1423370"/>
            <a:ext cx="1440611" cy="1077218"/>
          </a:xfrm>
          <a:prstGeom prst="rect">
            <a:avLst/>
          </a:prstGeom>
          <a:noFill/>
        </p:spPr>
        <p:txBody>
          <a:bodyPr wrap="square" rtlCol="0">
            <a:spAutoFit/>
          </a:bodyPr>
          <a:lstStyle/>
          <a:p>
            <a:pPr algn="ctr"/>
            <a:r>
              <a:rPr lang="en-US" sz="1600" b="1" dirty="0">
                <a:effectLst>
                  <a:outerShdw blurRad="38100" dist="38100" dir="2700000" algn="tl">
                    <a:srgbClr val="000000">
                      <a:alpha val="43137"/>
                    </a:srgbClr>
                  </a:outerShdw>
                </a:effectLst>
                <a:latin typeface="Calibri" panose="020F0502020204030204" pitchFamily="34" charset="0"/>
              </a:rPr>
              <a:t>Merchant with direct connection to acquirer</a:t>
            </a:r>
          </a:p>
        </p:txBody>
      </p:sp>
      <p:sp>
        <p:nvSpPr>
          <p:cNvPr id="29" name="ZoneTexte 28"/>
          <p:cNvSpPr txBox="1"/>
          <p:nvPr/>
        </p:nvSpPr>
        <p:spPr>
          <a:xfrm>
            <a:off x="4075954" y="1431419"/>
            <a:ext cx="1440611" cy="1569660"/>
          </a:xfrm>
          <a:prstGeom prst="rect">
            <a:avLst/>
          </a:prstGeom>
          <a:noFill/>
        </p:spPr>
        <p:txBody>
          <a:bodyPr wrap="square" rtlCol="0">
            <a:spAutoFit/>
          </a:bodyPr>
          <a:lstStyle/>
          <a:p>
            <a:pPr algn="ctr"/>
            <a:r>
              <a:rPr lang="en-US" sz="1600" b="1" dirty="0">
                <a:effectLst>
                  <a:outerShdw blurRad="38100" dist="38100" dir="2700000" algn="tl">
                    <a:srgbClr val="000000">
                      <a:alpha val="43137"/>
                    </a:srgbClr>
                  </a:outerShdw>
                </a:effectLst>
                <a:latin typeface="Calibri" panose="020F0502020204030204" pitchFamily="34" charset="0"/>
              </a:rPr>
              <a:t>Merchant with direct connection to acquirer + 3</a:t>
            </a:r>
            <a:r>
              <a:rPr lang="en-US" sz="1600" b="1" baseline="30000" dirty="0">
                <a:effectLst>
                  <a:outerShdw blurRad="38100" dist="38100" dir="2700000" algn="tl">
                    <a:srgbClr val="000000">
                      <a:alpha val="43137"/>
                    </a:srgbClr>
                  </a:outerShdw>
                </a:effectLst>
                <a:latin typeface="Calibri" panose="020F0502020204030204" pitchFamily="34" charset="0"/>
              </a:rPr>
              <a:t>rd</a:t>
            </a:r>
            <a:r>
              <a:rPr lang="en-US" sz="1600" b="1" dirty="0">
                <a:effectLst>
                  <a:outerShdw blurRad="38100" dist="38100" dir="2700000" algn="tl">
                    <a:srgbClr val="000000">
                      <a:alpha val="43137"/>
                    </a:srgbClr>
                  </a:outerShdw>
                </a:effectLst>
                <a:latin typeface="Calibri" panose="020F0502020204030204" pitchFamily="34" charset="0"/>
              </a:rPr>
              <a:t> party service provider</a:t>
            </a:r>
          </a:p>
        </p:txBody>
      </p:sp>
      <p:sp>
        <p:nvSpPr>
          <p:cNvPr id="30" name="ZoneTexte 29"/>
          <p:cNvSpPr txBox="1"/>
          <p:nvPr/>
        </p:nvSpPr>
        <p:spPr>
          <a:xfrm>
            <a:off x="5516566" y="1436506"/>
            <a:ext cx="1440611" cy="830997"/>
          </a:xfrm>
          <a:prstGeom prst="rect">
            <a:avLst/>
          </a:prstGeom>
          <a:noFill/>
        </p:spPr>
        <p:txBody>
          <a:bodyPr wrap="square" rtlCol="0">
            <a:spAutoFit/>
          </a:bodyPr>
          <a:lstStyle/>
          <a:p>
            <a:pPr algn="ctr"/>
            <a:r>
              <a:rPr lang="en-US" sz="1600" b="1" dirty="0">
                <a:effectLst>
                  <a:outerShdw blurRad="38100" dist="38100" dir="2700000" algn="tl">
                    <a:srgbClr val="000000">
                      <a:alpha val="43137"/>
                    </a:srgbClr>
                  </a:outerShdw>
                </a:effectLst>
                <a:latin typeface="Calibri" panose="020F0502020204030204" pitchFamily="34" charset="0"/>
              </a:rPr>
              <a:t>Merchant consolidating transactions</a:t>
            </a:r>
          </a:p>
        </p:txBody>
      </p:sp>
      <p:sp>
        <p:nvSpPr>
          <p:cNvPr id="31" name="ZoneTexte 30"/>
          <p:cNvSpPr txBox="1"/>
          <p:nvPr/>
        </p:nvSpPr>
        <p:spPr>
          <a:xfrm>
            <a:off x="6957177" y="1446765"/>
            <a:ext cx="1440611" cy="1015663"/>
          </a:xfrm>
          <a:prstGeom prst="rect">
            <a:avLst/>
          </a:prstGeom>
          <a:noFill/>
        </p:spPr>
        <p:txBody>
          <a:bodyPr wrap="square" rtlCol="0">
            <a:spAutoFit/>
          </a:bodyPr>
          <a:lstStyle/>
          <a:p>
            <a:pPr algn="ctr"/>
            <a:r>
              <a:rPr lang="en-US" sz="1600" b="1" dirty="0">
                <a:effectLst>
                  <a:outerShdw blurRad="38100" dist="38100" dir="2700000" algn="tl">
                    <a:srgbClr val="000000">
                      <a:alpha val="43137"/>
                    </a:srgbClr>
                  </a:outerShdw>
                </a:effectLst>
                <a:latin typeface="Calibri" panose="020F0502020204030204" pitchFamily="34" charset="0"/>
              </a:rPr>
              <a:t>“Level 1” merchants</a:t>
            </a:r>
          </a:p>
          <a:p>
            <a:pPr algn="ctr"/>
            <a:r>
              <a:rPr lang="en-US" sz="1400" dirty="0">
                <a:effectLst>
                  <a:outerShdw blurRad="38100" dist="38100" dir="2700000" algn="tl">
                    <a:srgbClr val="000000">
                      <a:alpha val="43137"/>
                    </a:srgbClr>
                  </a:outerShdw>
                </a:effectLst>
                <a:latin typeface="Calibri" panose="020F0502020204030204" pitchFamily="34" charset="0"/>
              </a:rPr>
              <a:t>non-modular approach</a:t>
            </a:r>
            <a:endParaRPr lang="en-US" sz="160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23556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childTnLst>
                                </p:cTn>
                              </p:par>
                              <p:par>
                                <p:cTn id="20" presetID="10"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childTnLst>
                                </p:cTn>
                              </p:par>
                              <p:par>
                                <p:cTn id="34" presetID="10" presetClass="entr" presetSubtype="0"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26" grpId="0" animBg="1"/>
      <p:bldP spid="27" grpId="0" animBg="1"/>
      <p:bldP spid="28" grpId="0" animBg="1"/>
      <p:bldP spid="3" grpId="0"/>
      <p:bldP spid="29" grpId="0"/>
      <p:bldP spid="30" grpId="0"/>
      <p:bldP spid="3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Common Assessment Framework</a:t>
            </a:r>
          </a:p>
        </p:txBody>
      </p:sp>
      <p:graphicFrame>
        <p:nvGraphicFramePr>
          <p:cNvPr id="5" name="Table 4"/>
          <p:cNvGraphicFramePr>
            <a:graphicFrameLocks noGrp="1"/>
          </p:cNvGraphicFramePr>
          <p:nvPr>
            <p:extLst>
              <p:ext uri="{D42A27DB-BD31-4B8C-83A1-F6EECF244321}">
                <p14:modId xmlns:p14="http://schemas.microsoft.com/office/powerpoint/2010/main" val="2753207718"/>
              </p:ext>
            </p:extLst>
          </p:nvPr>
        </p:nvGraphicFramePr>
        <p:xfrm>
          <a:off x="672861" y="1431985"/>
          <a:ext cx="8057072" cy="5089585"/>
        </p:xfrm>
        <a:graphic>
          <a:graphicData uri="http://schemas.openxmlformats.org/drawingml/2006/table">
            <a:tbl>
              <a:tblPr firstRow="1" firstCol="1" bandRow="1">
                <a:tableStyleId>{5C22544A-7EE6-4342-B048-85BDC9FD1C3A}</a:tableStyleId>
              </a:tblPr>
              <a:tblGrid>
                <a:gridCol w="2767146">
                  <a:extLst>
                    <a:ext uri="{9D8B030D-6E8A-4147-A177-3AD203B41FA5}">
                      <a16:colId xmlns:a16="http://schemas.microsoft.com/office/drawing/2014/main" xmlns="" val="318066564"/>
                    </a:ext>
                  </a:extLst>
                </a:gridCol>
                <a:gridCol w="2519224">
                  <a:extLst>
                    <a:ext uri="{9D8B030D-6E8A-4147-A177-3AD203B41FA5}">
                      <a16:colId xmlns:a16="http://schemas.microsoft.com/office/drawing/2014/main" xmlns="" val="3554980893"/>
                    </a:ext>
                  </a:extLst>
                </a:gridCol>
                <a:gridCol w="2770702">
                  <a:extLst>
                    <a:ext uri="{9D8B030D-6E8A-4147-A177-3AD203B41FA5}">
                      <a16:colId xmlns:a16="http://schemas.microsoft.com/office/drawing/2014/main" xmlns="" val="4107779265"/>
                    </a:ext>
                  </a:extLst>
                </a:gridCol>
              </a:tblGrid>
              <a:tr h="252249">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category</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&lt;6M Transactions/year</a:t>
                      </a:r>
                      <a:endParaRPr lang="en-GB" sz="1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&gt;6M Transactions/year</a:t>
                      </a:r>
                      <a:endParaRPr lang="en-GB" sz="1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1843560062"/>
                  </a:ext>
                </a:extLst>
              </a:tr>
              <a:tr h="780182">
                <a:tc>
                  <a:txBody>
                    <a:bodyPr/>
                    <a:lstStyle/>
                    <a:p>
                      <a:pP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consolidates transactions before submitting to an acquirer</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EMV</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EMV Self Assessed PCI QSA certified </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028513669"/>
                  </a:ext>
                </a:extLst>
              </a:tr>
              <a:tr h="516216">
                <a:tc>
                  <a:txBody>
                    <a:bodyPr/>
                    <a:lstStyle/>
                    <a:p>
                      <a:pP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retail outlet transactions direct to an acquirer</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B-EMV</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B-EMV</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000816984"/>
                  </a:ext>
                </a:extLst>
              </a:tr>
              <a:tr h="1044149">
                <a:tc>
                  <a:txBody>
                    <a:bodyPr/>
                    <a:lstStyle/>
                    <a:p>
                      <a:pP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with multi-acceptance channels network segmentation assessment requirement</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Self-assess PCI DSS requirement 11.3.4 between EMV acceptance CDE and other channels’ CDE</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PCI QSA assess PCI DSS requirement 11.3.4 between EMV acceptance CDE and other channels’ CDE</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72199700"/>
                  </a:ext>
                </a:extLst>
              </a:tr>
              <a:tr h="567920">
                <a:tc>
                  <a:txBody>
                    <a:bodyPr/>
                    <a:lstStyle/>
                    <a:p>
                      <a:pPr>
                        <a:lnSpc>
                          <a:spcPct val="107000"/>
                        </a:lnSpc>
                        <a:spcAft>
                          <a:spcPts val="0"/>
                        </a:spcAft>
                      </a:pPr>
                      <a:r>
                        <a:rPr lang="en-GB" sz="140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uses a PCI SSC P2PE validated Solutions</a:t>
                      </a:r>
                      <a:endParaRPr lang="en-GB" sz="1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P2PE</a:t>
                      </a:r>
                      <a:endParaRPr lang="en-GB" sz="1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P2PE</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655072114"/>
                  </a:ext>
                </a:extLst>
              </a:tr>
              <a:tr h="1148687">
                <a:tc>
                  <a:txBody>
                    <a:bodyPr/>
                    <a:lstStyle/>
                    <a:p>
                      <a:pP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 uses a nationally endorsed or acquirer/processor approved E2EE solution</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P2PE</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SAQ P2PE</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772482360"/>
                  </a:ext>
                </a:extLst>
              </a:tr>
              <a:tr h="780182">
                <a:tc>
                  <a:txBody>
                    <a:bodyPr/>
                    <a:lstStyle/>
                    <a:p>
                      <a:pP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Merchants that fall outside these categories</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gridSpan="2">
                  <a:txBody>
                    <a:bodyPr/>
                    <a:lstStyle/>
                    <a:p>
                      <a:pPr algn="ctr">
                        <a:lnSpc>
                          <a:spcPct val="107000"/>
                        </a:lnSpc>
                        <a:spcAft>
                          <a:spcPts val="0"/>
                        </a:spcAft>
                      </a:pPr>
                      <a:r>
                        <a:rPr lang="en-GB" sz="1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Where an EMV F2F merchant cannot meet the eligibility requirements as set out for each of these SAQs the normal PCI DSS scoping and compliance considerations apply</a:t>
                      </a:r>
                      <a:endParaRPr lang="en-GB"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endParaRPr lang="en-GB"/>
                    </a:p>
                  </a:txBody>
                  <a:tcPr/>
                </a:tc>
                <a:extLst>
                  <a:ext uri="{0D108BD9-81ED-4DB2-BD59-A6C34878D82A}">
                    <a16:rowId xmlns:a16="http://schemas.microsoft.com/office/drawing/2014/main" xmlns="" val="3873799565"/>
                  </a:ext>
                </a:extLst>
              </a:tr>
            </a:tbl>
          </a:graphicData>
        </a:graphic>
      </p:graphicFrame>
      <p:sp>
        <p:nvSpPr>
          <p:cNvPr id="6" name="Ellipse 5"/>
          <p:cNvSpPr/>
          <p:nvPr/>
        </p:nvSpPr>
        <p:spPr>
          <a:xfrm>
            <a:off x="8376249" y="6349041"/>
            <a:ext cx="276046" cy="293298"/>
          </a:xfrm>
          <a:prstGeom prst="ellipse">
            <a:avLst/>
          </a:prstGeom>
          <a:solidFill>
            <a:srgbClr val="080808">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11"/>
          </p:nvPr>
        </p:nvSpPr>
        <p:spPr>
          <a:xfrm>
            <a:off x="7047782" y="6248400"/>
            <a:ext cx="1639018" cy="476250"/>
          </a:xfrm>
          <a:noFill/>
        </p:spPr>
        <p:txBody>
          <a:bodyPr/>
          <a:lstStyle/>
          <a:p>
            <a:fld id="{B9786191-33F0-4501-9121-D8B113AA9222}" type="slidenum">
              <a:rPr lang="en-GB" altLang="en-US" smtClean="0">
                <a:effectLst>
                  <a:outerShdw blurRad="38100" dist="38100" dir="2700000" algn="tl">
                    <a:srgbClr val="000000">
                      <a:alpha val="43137"/>
                    </a:srgbClr>
                  </a:outerShdw>
                </a:effectLst>
              </a:rPr>
              <a:pPr/>
              <a:t>28</a:t>
            </a:fld>
            <a:endParaRPr lang="en-GB"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5494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GB" dirty="0"/>
              <a:t>Concluding Remarks</a:t>
            </a:r>
          </a:p>
        </p:txBody>
      </p:sp>
      <p:sp>
        <p:nvSpPr>
          <p:cNvPr id="2" name="Espace réservé du numéro de diapositive 1"/>
          <p:cNvSpPr>
            <a:spLocks noGrp="1"/>
          </p:cNvSpPr>
          <p:nvPr>
            <p:ph type="sldNum" sz="quarter" idx="11"/>
          </p:nvPr>
        </p:nvSpPr>
        <p:spPr/>
        <p:txBody>
          <a:bodyPr/>
          <a:lstStyle/>
          <a:p>
            <a:fld id="{26D0EB60-1AFB-4BEE-A97C-D75553B15C93}" type="slidenum">
              <a:rPr lang="en-GB" altLang="en-US" smtClean="0"/>
              <a:pPr/>
              <a:t>29</a:t>
            </a:fld>
            <a:endParaRPr lang="en-GB" altLang="en-US"/>
          </a:p>
        </p:txBody>
      </p:sp>
    </p:spTree>
    <p:extLst>
      <p:ext uri="{BB962C8B-B14F-4D97-AF65-F5344CB8AC3E}">
        <p14:creationId xmlns:p14="http://schemas.microsoft.com/office/powerpoint/2010/main" val="276433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Background and Rationale</a:t>
            </a:r>
          </a:p>
        </p:txBody>
      </p:sp>
      <p:sp>
        <p:nvSpPr>
          <p:cNvPr id="2" name="Espace réservé du numéro de diapositive 1"/>
          <p:cNvSpPr>
            <a:spLocks noGrp="1"/>
          </p:cNvSpPr>
          <p:nvPr>
            <p:ph type="sldNum" sz="quarter" idx="11"/>
          </p:nvPr>
        </p:nvSpPr>
        <p:spPr/>
        <p:txBody>
          <a:bodyPr/>
          <a:lstStyle/>
          <a:p>
            <a:fld id="{26D0EB60-1AFB-4BEE-A97C-D75553B15C93}" type="slidenum">
              <a:rPr lang="en-GB" altLang="en-US" smtClean="0"/>
              <a:pPr/>
              <a:t>3</a:t>
            </a:fld>
            <a:endParaRPr lang="en-GB" altLang="en-US"/>
          </a:p>
        </p:txBody>
      </p:sp>
    </p:spTree>
    <p:extLst>
      <p:ext uri="{BB962C8B-B14F-4D97-AF65-F5344CB8AC3E}">
        <p14:creationId xmlns:p14="http://schemas.microsoft.com/office/powerpoint/2010/main" val="475966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Concluding Remarks</a:t>
            </a:r>
          </a:p>
        </p:txBody>
      </p:sp>
      <p:sp>
        <p:nvSpPr>
          <p:cNvPr id="5" name="Content Placeholder 4"/>
          <p:cNvSpPr>
            <a:spLocks noGrp="1"/>
          </p:cNvSpPr>
          <p:nvPr>
            <p:ph idx="1"/>
          </p:nvPr>
        </p:nvSpPr>
        <p:spPr/>
        <p:txBody>
          <a:bodyPr/>
          <a:lstStyle/>
          <a:p>
            <a:r>
              <a:rPr lang="en-GB" dirty="0"/>
              <a:t>A significant change to PCI DSS compliance requirements for the F2F EMV environment</a:t>
            </a:r>
          </a:p>
          <a:p>
            <a:r>
              <a:rPr lang="en-GB" dirty="0"/>
              <a:t>Assumes a common compliance assessment framework across all global card brands</a:t>
            </a:r>
          </a:p>
          <a:p>
            <a:pPr lvl="1"/>
            <a:r>
              <a:rPr lang="en-GB" dirty="0"/>
              <a:t>Under GDPR an alternative to this is possible</a:t>
            </a:r>
          </a:p>
          <a:p>
            <a:r>
              <a:rPr lang="en-GB" dirty="0"/>
              <a:t>Do the merchant categories make sense?</a:t>
            </a:r>
          </a:p>
          <a:p>
            <a:r>
              <a:rPr lang="en-GB" dirty="0"/>
              <a:t>Is QSA based assessment a burden?</a:t>
            </a:r>
          </a:p>
          <a:p>
            <a:pPr lvl="1"/>
            <a:r>
              <a:rPr lang="en-GB" dirty="0"/>
              <a:t>Would there be benefits in a QSAC certifying a self assessment?</a:t>
            </a:r>
          </a:p>
          <a:p>
            <a:endParaRPr lang="en-GB" dirty="0"/>
          </a:p>
        </p:txBody>
      </p:sp>
      <p:sp>
        <p:nvSpPr>
          <p:cNvPr id="2" name="Espace réservé du numéro de diapositive 1"/>
          <p:cNvSpPr>
            <a:spLocks noGrp="1"/>
          </p:cNvSpPr>
          <p:nvPr>
            <p:ph type="sldNum" sz="quarter" idx="11"/>
          </p:nvPr>
        </p:nvSpPr>
        <p:spPr/>
        <p:txBody>
          <a:bodyPr/>
          <a:lstStyle/>
          <a:p>
            <a:fld id="{15797B5B-9115-48F8-B394-44205A282639}" type="slidenum">
              <a:rPr lang="en-GB" altLang="en-US" smtClean="0"/>
              <a:pPr/>
              <a:t>30</a:t>
            </a:fld>
            <a:endParaRPr lang="en-GB" altLang="en-US"/>
          </a:p>
        </p:txBody>
      </p:sp>
    </p:spTree>
    <p:extLst>
      <p:ext uri="{BB962C8B-B14F-4D97-AF65-F5344CB8AC3E}">
        <p14:creationId xmlns:p14="http://schemas.microsoft.com/office/powerpoint/2010/main" val="97530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1" y="364595"/>
            <a:ext cx="9057735" cy="1143000"/>
          </a:xfrm>
        </p:spPr>
        <p:txBody>
          <a:bodyPr/>
          <a:lstStyle/>
          <a:p>
            <a:r>
              <a:rPr lang="en-GB" altLang="en-US" dirty="0"/>
              <a:t>Traditional Approach to PCI DSS Scope</a:t>
            </a:r>
          </a:p>
        </p:txBody>
      </p:sp>
      <p:sp>
        <p:nvSpPr>
          <p:cNvPr id="235534" name="Line 14"/>
          <p:cNvSpPr>
            <a:spLocks noChangeShapeType="1"/>
          </p:cNvSpPr>
          <p:nvPr/>
        </p:nvSpPr>
        <p:spPr bwMode="auto">
          <a:xfrm flipV="1">
            <a:off x="4572000" y="4154180"/>
            <a:ext cx="0" cy="9588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235535" name="Line 15"/>
          <p:cNvSpPr>
            <a:spLocks noChangeShapeType="1"/>
          </p:cNvSpPr>
          <p:nvPr/>
        </p:nvSpPr>
        <p:spPr bwMode="auto">
          <a:xfrm flipV="1">
            <a:off x="2661422" y="4132005"/>
            <a:ext cx="1205480" cy="969059"/>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6" name="Line 16"/>
          <p:cNvSpPr>
            <a:spLocks noChangeShapeType="1"/>
          </p:cNvSpPr>
          <p:nvPr/>
        </p:nvSpPr>
        <p:spPr bwMode="auto">
          <a:xfrm flipH="1" flipV="1">
            <a:off x="5277099" y="4136566"/>
            <a:ext cx="1228515" cy="96905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grpSp>
        <p:nvGrpSpPr>
          <p:cNvPr id="2" name="Group 1"/>
          <p:cNvGrpSpPr/>
          <p:nvPr/>
        </p:nvGrpSpPr>
        <p:grpSpPr>
          <a:xfrm>
            <a:off x="3575050" y="3082417"/>
            <a:ext cx="1993901" cy="1019175"/>
            <a:chOff x="3648073" y="2431787"/>
            <a:chExt cx="1993901" cy="1019175"/>
          </a:xfrm>
        </p:grpSpPr>
        <p:pic>
          <p:nvPicPr>
            <p:cNvPr id="235533" name="Picture 13" descr="Datacenter-telecom_rectilinear_r10deg_120x105d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0530" y="2431787"/>
              <a:ext cx="1168989" cy="1019175"/>
            </a:xfrm>
            <a:prstGeom prst="rect">
              <a:avLst/>
            </a:prstGeom>
            <a:noFill/>
            <a:extLst>
              <a:ext uri="{909E8E84-426E-40DD-AFC4-6F175D3DCCD1}">
                <a14:hiddenFill xmlns:a14="http://schemas.microsoft.com/office/drawing/2010/main">
                  <a:solidFill>
                    <a:srgbClr val="FFFFFF"/>
                  </a:solidFill>
                </a14:hiddenFill>
              </a:ext>
            </a:extLst>
          </p:spPr>
        </p:pic>
        <p:sp>
          <p:nvSpPr>
            <p:cNvPr id="235537" name="Text Box 17"/>
            <p:cNvSpPr txBox="1">
              <a:spLocks noChangeArrowheads="1"/>
            </p:cNvSpPr>
            <p:nvPr/>
          </p:nvSpPr>
          <p:spPr bwMode="auto">
            <a:xfrm>
              <a:off x="3648073" y="2594582"/>
              <a:ext cx="1993901" cy="646331"/>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a:t>
              </a:r>
              <a:b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Data Centre</a:t>
              </a:r>
            </a:p>
          </p:txBody>
        </p:sp>
      </p:grpSp>
      <p:grpSp>
        <p:nvGrpSpPr>
          <p:cNvPr id="10" name="Group 9"/>
          <p:cNvGrpSpPr/>
          <p:nvPr/>
        </p:nvGrpSpPr>
        <p:grpSpPr>
          <a:xfrm>
            <a:off x="1268155" y="5125963"/>
            <a:ext cx="6607691" cy="1021675"/>
            <a:chOff x="1268155" y="5125963"/>
            <a:chExt cx="6607691" cy="1021675"/>
          </a:xfrm>
        </p:grpSpPr>
        <p:grpSp>
          <p:nvGrpSpPr>
            <p:cNvPr id="3" name="Group 2"/>
            <p:cNvGrpSpPr/>
            <p:nvPr/>
          </p:nvGrpSpPr>
          <p:grpSpPr>
            <a:xfrm>
              <a:off x="1268155" y="5125963"/>
              <a:ext cx="1393267" cy="1021675"/>
              <a:chOff x="1529039" y="4859397"/>
              <a:chExt cx="1393267" cy="1021675"/>
            </a:xfrm>
          </p:grpSpPr>
          <p:pic>
            <p:nvPicPr>
              <p:cNvPr id="235529" name="Picture 9" descr="why-e-commer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8330" y="4859397"/>
                <a:ext cx="1323976" cy="1021675"/>
              </a:xfrm>
              <a:prstGeom prst="rect">
                <a:avLst/>
              </a:prstGeom>
              <a:noFill/>
              <a:extLst>
                <a:ext uri="{909E8E84-426E-40DD-AFC4-6F175D3DCCD1}">
                  <a14:hiddenFill xmlns:a14="http://schemas.microsoft.com/office/drawing/2010/main">
                    <a:solidFill>
                      <a:srgbClr val="FFFFFF"/>
                    </a:solidFill>
                  </a14:hiddenFill>
                </a:ext>
              </a:extLst>
            </p:spPr>
          </p:pic>
          <p:sp>
            <p:nvSpPr>
              <p:cNvPr id="235538" name="Text Box 18"/>
              <p:cNvSpPr txBox="1">
                <a:spLocks noChangeArrowheads="1"/>
              </p:cNvSpPr>
              <p:nvPr/>
            </p:nvSpPr>
            <p:spPr bwMode="auto">
              <a:xfrm>
                <a:off x="1529039" y="5157912"/>
                <a:ext cx="1393267"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E-Commerce</a:t>
                </a:r>
              </a:p>
            </p:txBody>
          </p:sp>
        </p:grpSp>
        <p:grpSp>
          <p:nvGrpSpPr>
            <p:cNvPr id="4" name="Group 3"/>
            <p:cNvGrpSpPr/>
            <p:nvPr/>
          </p:nvGrpSpPr>
          <p:grpSpPr>
            <a:xfrm>
              <a:off x="3929577" y="5165618"/>
              <a:ext cx="1333500" cy="969087"/>
              <a:chOff x="4027486" y="5165618"/>
              <a:chExt cx="1333500" cy="969087"/>
            </a:xfrm>
          </p:grpSpPr>
          <p:pic>
            <p:nvPicPr>
              <p:cNvPr id="235525" name="Picture 5" descr="Welcome_checkou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35539" name="Text Box 19"/>
              <p:cNvSpPr txBox="1">
                <a:spLocks noChangeArrowheads="1"/>
              </p:cNvSpPr>
              <p:nvPr/>
            </p:nvSpPr>
            <p:spPr bwMode="auto">
              <a:xfrm>
                <a:off x="4437595" y="5465495"/>
                <a:ext cx="513282"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F2F</a:t>
                </a:r>
              </a:p>
            </p:txBody>
          </p:sp>
        </p:grpSp>
        <p:grpSp>
          <p:nvGrpSpPr>
            <p:cNvPr id="5" name="Group 4"/>
            <p:cNvGrpSpPr/>
            <p:nvPr/>
          </p:nvGrpSpPr>
          <p:grpSpPr>
            <a:xfrm>
              <a:off x="6531232" y="5125963"/>
              <a:ext cx="1344614" cy="1008742"/>
              <a:chOff x="7262362" y="4912633"/>
              <a:chExt cx="1344614" cy="1008742"/>
            </a:xfrm>
          </p:grpSpPr>
          <p:pic>
            <p:nvPicPr>
              <p:cNvPr id="235531" name="Picture 11" descr="O2-Bury-call-centre-Jo-Chadwick-web"/>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62362" y="4912633"/>
                <a:ext cx="1344614" cy="1008742"/>
              </a:xfrm>
              <a:prstGeom prst="rect">
                <a:avLst/>
              </a:prstGeom>
              <a:noFill/>
              <a:extLst>
                <a:ext uri="{909E8E84-426E-40DD-AFC4-6F175D3DCCD1}">
                  <a14:hiddenFill xmlns:a14="http://schemas.microsoft.com/office/drawing/2010/main">
                    <a:solidFill>
                      <a:srgbClr val="FFFFFF"/>
                    </a:solidFill>
                  </a14:hiddenFill>
                </a:ext>
              </a:extLst>
            </p:spPr>
          </p:pic>
          <p:sp>
            <p:nvSpPr>
              <p:cNvPr id="235540" name="Text Box 20"/>
              <p:cNvSpPr txBox="1">
                <a:spLocks noChangeArrowheads="1"/>
              </p:cNvSpPr>
              <p:nvPr/>
            </p:nvSpPr>
            <p:spPr bwMode="auto">
              <a:xfrm>
                <a:off x="7534592" y="5232338"/>
                <a:ext cx="800155"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MOTO</a:t>
                </a:r>
              </a:p>
            </p:txBody>
          </p:sp>
        </p:grpSp>
      </p:grpSp>
      <p:grpSp>
        <p:nvGrpSpPr>
          <p:cNvPr id="8" name="Group 7"/>
          <p:cNvGrpSpPr/>
          <p:nvPr/>
        </p:nvGrpSpPr>
        <p:grpSpPr>
          <a:xfrm>
            <a:off x="3575050" y="1533447"/>
            <a:ext cx="1993901" cy="909894"/>
            <a:chOff x="3575049" y="1533447"/>
            <a:chExt cx="1993901" cy="909894"/>
          </a:xfrm>
        </p:grpSpPr>
        <p:pic>
          <p:nvPicPr>
            <p:cNvPr id="22" name="Picture 17" descr="data-center-maintenance-software-cmm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7887" y="1533447"/>
              <a:ext cx="1368227" cy="909894"/>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17"/>
            <p:cNvSpPr txBox="1">
              <a:spLocks noChangeArrowheads="1"/>
            </p:cNvSpPr>
            <p:nvPr/>
          </p:nvSpPr>
          <p:spPr bwMode="auto">
            <a:xfrm>
              <a:off x="3575049" y="178540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Acquirer</a:t>
              </a:r>
            </a:p>
          </p:txBody>
        </p:sp>
      </p:grpSp>
      <p:sp>
        <p:nvSpPr>
          <p:cNvPr id="25" name="Line 14"/>
          <p:cNvSpPr>
            <a:spLocks noChangeShapeType="1"/>
          </p:cNvSpPr>
          <p:nvPr/>
        </p:nvSpPr>
        <p:spPr bwMode="auto">
          <a:xfrm flipV="1">
            <a:off x="4572000" y="2473338"/>
            <a:ext cx="0" cy="504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7" name="Oval 6"/>
          <p:cNvSpPr/>
          <p:nvPr/>
        </p:nvSpPr>
        <p:spPr>
          <a:xfrm>
            <a:off x="1" y="2977338"/>
            <a:ext cx="9144000" cy="382027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t>PCI DSS Scope</a:t>
            </a:r>
          </a:p>
        </p:txBody>
      </p:sp>
      <p:sp>
        <p:nvSpPr>
          <p:cNvPr id="6" name="Espace réservé du numéro de diapositive 5"/>
          <p:cNvSpPr>
            <a:spLocks noGrp="1"/>
          </p:cNvSpPr>
          <p:nvPr>
            <p:ph type="sldNum" sz="quarter" idx="11"/>
          </p:nvPr>
        </p:nvSpPr>
        <p:spPr/>
        <p:txBody>
          <a:bodyPr/>
          <a:lstStyle/>
          <a:p>
            <a:fld id="{B9786191-33F0-4501-9121-D8B113AA9222}" type="slidenum">
              <a:rPr lang="en-GB" altLang="en-US" smtClean="0"/>
              <a:pPr/>
              <a:t>4</a:t>
            </a:fld>
            <a:endParaRPr lang="en-GB" altLang="en-US"/>
          </a:p>
        </p:txBody>
      </p:sp>
    </p:spTree>
    <p:extLst>
      <p:ext uri="{BB962C8B-B14F-4D97-AF65-F5344CB8AC3E}">
        <p14:creationId xmlns:p14="http://schemas.microsoft.com/office/powerpoint/2010/main" val="399933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2758"/>
            <a:ext cx="9144000" cy="717249"/>
          </a:xfrm>
        </p:spPr>
        <p:txBody>
          <a:bodyPr/>
          <a:lstStyle/>
          <a:p>
            <a:r>
              <a:rPr lang="en-GB" dirty="0"/>
              <a:t>Background to PCI DSS Compliance for</a:t>
            </a:r>
            <a:br>
              <a:rPr lang="en-GB" dirty="0"/>
            </a:br>
            <a:r>
              <a:rPr lang="en-GB" dirty="0"/>
              <a:t>F2F Merchants</a:t>
            </a:r>
          </a:p>
        </p:txBody>
      </p:sp>
      <p:sp>
        <p:nvSpPr>
          <p:cNvPr id="3" name="Content Placeholder 2"/>
          <p:cNvSpPr>
            <a:spLocks noGrp="1"/>
          </p:cNvSpPr>
          <p:nvPr>
            <p:ph idx="1"/>
          </p:nvPr>
        </p:nvSpPr>
        <p:spPr>
          <a:xfrm>
            <a:off x="457200" y="1897811"/>
            <a:ext cx="8522898" cy="4653742"/>
          </a:xfrm>
        </p:spPr>
        <p:txBody>
          <a:bodyPr/>
          <a:lstStyle/>
          <a:p>
            <a:r>
              <a:rPr lang="en-GB" sz="2800" dirty="0"/>
              <a:t>Pre 2011 - EMV </a:t>
            </a:r>
            <a:r>
              <a:rPr lang="en-GB" sz="2800" dirty="0" err="1"/>
              <a:t>iCVV</a:t>
            </a:r>
            <a:r>
              <a:rPr lang="en-GB" sz="2800" dirty="0"/>
              <a:t> issue and attacks against PIN Entry devices</a:t>
            </a:r>
          </a:p>
          <a:p>
            <a:r>
              <a:rPr lang="en-GB" sz="2800" dirty="0"/>
              <a:t>Improvements in PIN entry device security</a:t>
            </a:r>
          </a:p>
          <a:p>
            <a:r>
              <a:rPr lang="en-GB" sz="2800" dirty="0"/>
              <a:t>From 2008 - Attacks against F2F environments to capture mag-stripe data</a:t>
            </a:r>
          </a:p>
          <a:p>
            <a:r>
              <a:rPr lang="en-GB" sz="2800" dirty="0"/>
              <a:t>2011 - Visa Europe Technology Innovation Programme</a:t>
            </a:r>
          </a:p>
          <a:p>
            <a:r>
              <a:rPr lang="en-GB" sz="2800" dirty="0"/>
              <a:t>2012 – Early steps in a modular approach to PCI DSS Compliance</a:t>
            </a:r>
          </a:p>
          <a:p>
            <a:endParaRPr lang="en-GB" dirty="0"/>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5</a:t>
            </a:fld>
            <a:endParaRPr lang="en-GB" altLang="en-US"/>
          </a:p>
        </p:txBody>
      </p:sp>
    </p:spTree>
    <p:extLst>
      <p:ext uri="{BB962C8B-B14F-4D97-AF65-F5344CB8AC3E}">
        <p14:creationId xmlns:p14="http://schemas.microsoft.com/office/powerpoint/2010/main" val="197147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457494" y="364595"/>
            <a:ext cx="8229600" cy="1143000"/>
          </a:xfrm>
        </p:spPr>
        <p:txBody>
          <a:bodyPr/>
          <a:lstStyle/>
          <a:p>
            <a:r>
              <a:rPr lang="en-GB" altLang="en-US" dirty="0"/>
              <a:t>A Modular Approach by Channel</a:t>
            </a:r>
          </a:p>
        </p:txBody>
      </p:sp>
      <p:sp>
        <p:nvSpPr>
          <p:cNvPr id="235534" name="Line 14"/>
          <p:cNvSpPr>
            <a:spLocks noChangeShapeType="1"/>
          </p:cNvSpPr>
          <p:nvPr/>
        </p:nvSpPr>
        <p:spPr bwMode="auto">
          <a:xfrm flipV="1">
            <a:off x="4572000" y="4154180"/>
            <a:ext cx="0" cy="9588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235535" name="Line 15"/>
          <p:cNvSpPr>
            <a:spLocks noChangeShapeType="1"/>
          </p:cNvSpPr>
          <p:nvPr/>
        </p:nvSpPr>
        <p:spPr bwMode="auto">
          <a:xfrm flipH="1" flipV="1">
            <a:off x="1998762" y="2515595"/>
            <a:ext cx="8877" cy="252021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235536" name="Line 16"/>
          <p:cNvSpPr>
            <a:spLocks noChangeShapeType="1"/>
          </p:cNvSpPr>
          <p:nvPr/>
        </p:nvSpPr>
        <p:spPr bwMode="auto">
          <a:xfrm flipV="1">
            <a:off x="7263915" y="2575588"/>
            <a:ext cx="3131" cy="246022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grpSp>
        <p:nvGrpSpPr>
          <p:cNvPr id="2" name="Group 1"/>
          <p:cNvGrpSpPr/>
          <p:nvPr/>
        </p:nvGrpSpPr>
        <p:grpSpPr>
          <a:xfrm>
            <a:off x="3575050" y="3082417"/>
            <a:ext cx="1993901" cy="1019175"/>
            <a:chOff x="3648073" y="2431787"/>
            <a:chExt cx="1993901" cy="1019175"/>
          </a:xfrm>
        </p:grpSpPr>
        <p:pic>
          <p:nvPicPr>
            <p:cNvPr id="235533" name="Picture 13" descr="Datacenter-telecom_rectilinear_r10deg_120x105d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0530" y="2431787"/>
              <a:ext cx="1168989" cy="1019175"/>
            </a:xfrm>
            <a:prstGeom prst="rect">
              <a:avLst/>
            </a:prstGeom>
            <a:noFill/>
            <a:extLst>
              <a:ext uri="{909E8E84-426E-40DD-AFC4-6F175D3DCCD1}">
                <a14:hiddenFill xmlns:a14="http://schemas.microsoft.com/office/drawing/2010/main">
                  <a:solidFill>
                    <a:srgbClr val="FFFFFF"/>
                  </a:solidFill>
                </a14:hiddenFill>
              </a:ext>
            </a:extLst>
          </p:spPr>
        </p:pic>
        <p:sp>
          <p:nvSpPr>
            <p:cNvPr id="235537" name="Text Box 17"/>
            <p:cNvSpPr txBox="1">
              <a:spLocks noChangeArrowheads="1"/>
            </p:cNvSpPr>
            <p:nvPr/>
          </p:nvSpPr>
          <p:spPr bwMode="auto">
            <a:xfrm>
              <a:off x="3648073" y="2594582"/>
              <a:ext cx="1993901" cy="646331"/>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Merchant</a:t>
              </a:r>
              <a:b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Data Centre</a:t>
              </a:r>
            </a:p>
          </p:txBody>
        </p:sp>
      </p:grpSp>
      <p:grpSp>
        <p:nvGrpSpPr>
          <p:cNvPr id="10" name="Group 9"/>
          <p:cNvGrpSpPr/>
          <p:nvPr/>
        </p:nvGrpSpPr>
        <p:grpSpPr>
          <a:xfrm>
            <a:off x="1268155" y="5125963"/>
            <a:ext cx="6607691" cy="1021675"/>
            <a:chOff x="1268155" y="5125963"/>
            <a:chExt cx="6607691" cy="1021675"/>
          </a:xfrm>
        </p:grpSpPr>
        <p:grpSp>
          <p:nvGrpSpPr>
            <p:cNvPr id="3" name="Group 2"/>
            <p:cNvGrpSpPr/>
            <p:nvPr/>
          </p:nvGrpSpPr>
          <p:grpSpPr>
            <a:xfrm>
              <a:off x="1268155" y="5125963"/>
              <a:ext cx="1393267" cy="1021675"/>
              <a:chOff x="1529039" y="4859397"/>
              <a:chExt cx="1393267" cy="1021675"/>
            </a:xfrm>
          </p:grpSpPr>
          <p:pic>
            <p:nvPicPr>
              <p:cNvPr id="235529" name="Picture 9" descr="why-e-commer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8330" y="4859397"/>
                <a:ext cx="1323976" cy="1021675"/>
              </a:xfrm>
              <a:prstGeom prst="rect">
                <a:avLst/>
              </a:prstGeom>
              <a:noFill/>
              <a:extLst>
                <a:ext uri="{909E8E84-426E-40DD-AFC4-6F175D3DCCD1}">
                  <a14:hiddenFill xmlns:a14="http://schemas.microsoft.com/office/drawing/2010/main">
                    <a:solidFill>
                      <a:srgbClr val="FFFFFF"/>
                    </a:solidFill>
                  </a14:hiddenFill>
                </a:ext>
              </a:extLst>
            </p:spPr>
          </p:pic>
          <p:sp>
            <p:nvSpPr>
              <p:cNvPr id="235538" name="Text Box 18"/>
              <p:cNvSpPr txBox="1">
                <a:spLocks noChangeArrowheads="1"/>
              </p:cNvSpPr>
              <p:nvPr/>
            </p:nvSpPr>
            <p:spPr bwMode="auto">
              <a:xfrm>
                <a:off x="1529039" y="5157912"/>
                <a:ext cx="1393267"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E-Commerce</a:t>
                </a:r>
              </a:p>
            </p:txBody>
          </p:sp>
        </p:grpSp>
        <p:grpSp>
          <p:nvGrpSpPr>
            <p:cNvPr id="4" name="Group 3"/>
            <p:cNvGrpSpPr/>
            <p:nvPr/>
          </p:nvGrpSpPr>
          <p:grpSpPr>
            <a:xfrm>
              <a:off x="3929577" y="5165618"/>
              <a:ext cx="1333500" cy="969087"/>
              <a:chOff x="4027486" y="5165618"/>
              <a:chExt cx="1333500" cy="969087"/>
            </a:xfrm>
          </p:grpSpPr>
          <p:pic>
            <p:nvPicPr>
              <p:cNvPr id="235525" name="Picture 5" descr="Welcome_checkou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7486" y="5165618"/>
                <a:ext cx="1333500" cy="969087"/>
              </a:xfrm>
              <a:prstGeom prst="rect">
                <a:avLst/>
              </a:prstGeom>
              <a:noFill/>
              <a:extLst>
                <a:ext uri="{909E8E84-426E-40DD-AFC4-6F175D3DCCD1}">
                  <a14:hiddenFill xmlns:a14="http://schemas.microsoft.com/office/drawing/2010/main">
                    <a:solidFill>
                      <a:srgbClr val="FFFFFF"/>
                    </a:solidFill>
                  </a14:hiddenFill>
                </a:ext>
              </a:extLst>
            </p:spPr>
          </p:pic>
          <p:sp>
            <p:nvSpPr>
              <p:cNvPr id="235539" name="Text Box 19"/>
              <p:cNvSpPr txBox="1">
                <a:spLocks noChangeArrowheads="1"/>
              </p:cNvSpPr>
              <p:nvPr/>
            </p:nvSpPr>
            <p:spPr bwMode="auto">
              <a:xfrm>
                <a:off x="4437595" y="5465495"/>
                <a:ext cx="513282"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F2F</a:t>
                </a:r>
              </a:p>
            </p:txBody>
          </p:sp>
        </p:grpSp>
        <p:grpSp>
          <p:nvGrpSpPr>
            <p:cNvPr id="5" name="Group 4"/>
            <p:cNvGrpSpPr/>
            <p:nvPr/>
          </p:nvGrpSpPr>
          <p:grpSpPr>
            <a:xfrm>
              <a:off x="6531232" y="5125963"/>
              <a:ext cx="1344614" cy="1008742"/>
              <a:chOff x="7262362" y="4912633"/>
              <a:chExt cx="1344614" cy="1008742"/>
            </a:xfrm>
          </p:grpSpPr>
          <p:pic>
            <p:nvPicPr>
              <p:cNvPr id="235531" name="Picture 11" descr="O2-Bury-call-centre-Jo-Chadwick-web"/>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62362" y="4912633"/>
                <a:ext cx="1344614" cy="1008742"/>
              </a:xfrm>
              <a:prstGeom prst="rect">
                <a:avLst/>
              </a:prstGeom>
              <a:noFill/>
              <a:extLst>
                <a:ext uri="{909E8E84-426E-40DD-AFC4-6F175D3DCCD1}">
                  <a14:hiddenFill xmlns:a14="http://schemas.microsoft.com/office/drawing/2010/main">
                    <a:solidFill>
                      <a:srgbClr val="FFFFFF"/>
                    </a:solidFill>
                  </a14:hiddenFill>
                </a:ext>
              </a:extLst>
            </p:spPr>
          </p:pic>
          <p:sp>
            <p:nvSpPr>
              <p:cNvPr id="235540" name="Text Box 20"/>
              <p:cNvSpPr txBox="1">
                <a:spLocks noChangeArrowheads="1"/>
              </p:cNvSpPr>
              <p:nvPr/>
            </p:nvSpPr>
            <p:spPr bwMode="auto">
              <a:xfrm>
                <a:off x="7534592" y="5232338"/>
                <a:ext cx="800155"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MOTO</a:t>
                </a:r>
              </a:p>
            </p:txBody>
          </p:sp>
        </p:grpSp>
      </p:grpSp>
      <p:grpSp>
        <p:nvGrpSpPr>
          <p:cNvPr id="8" name="Group 7"/>
          <p:cNvGrpSpPr/>
          <p:nvPr/>
        </p:nvGrpSpPr>
        <p:grpSpPr>
          <a:xfrm>
            <a:off x="3575050" y="1533447"/>
            <a:ext cx="1993901" cy="909894"/>
            <a:chOff x="3575049" y="1533447"/>
            <a:chExt cx="1993901" cy="909894"/>
          </a:xfrm>
        </p:grpSpPr>
        <p:pic>
          <p:nvPicPr>
            <p:cNvPr id="22" name="Picture 17" descr="data-center-maintenance-software-cmm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7887" y="1533447"/>
              <a:ext cx="1368227" cy="909894"/>
            </a:xfrm>
            <a:prstGeom prst="rect">
              <a:avLst/>
            </a:prstGeom>
            <a:noFill/>
            <a:extLst>
              <a:ext uri="{909E8E84-426E-40DD-AFC4-6F175D3DCCD1}">
                <a14:hiddenFill xmlns:a14="http://schemas.microsoft.com/office/drawing/2010/main">
                  <a:solidFill>
                    <a:srgbClr val="FFFFFF"/>
                  </a:solidFill>
                </a14:hiddenFill>
              </a:ext>
            </a:extLst>
          </p:spPr>
        </p:pic>
        <p:sp>
          <p:nvSpPr>
            <p:cNvPr id="24" name="Text Box 17"/>
            <p:cNvSpPr txBox="1">
              <a:spLocks noChangeArrowheads="1"/>
            </p:cNvSpPr>
            <p:nvPr/>
          </p:nvSpPr>
          <p:spPr bwMode="auto">
            <a:xfrm>
              <a:off x="3575049" y="1785403"/>
              <a:ext cx="1993901"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Acquirer</a:t>
              </a:r>
            </a:p>
          </p:txBody>
        </p:sp>
      </p:grpSp>
      <p:sp>
        <p:nvSpPr>
          <p:cNvPr id="25" name="Line 14"/>
          <p:cNvSpPr>
            <a:spLocks noChangeShapeType="1"/>
          </p:cNvSpPr>
          <p:nvPr/>
        </p:nvSpPr>
        <p:spPr bwMode="auto">
          <a:xfrm flipV="1">
            <a:off x="4572000" y="2473338"/>
            <a:ext cx="0" cy="504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pSp>
        <p:nvGrpSpPr>
          <p:cNvPr id="9" name="Group 8"/>
          <p:cNvGrpSpPr/>
          <p:nvPr/>
        </p:nvGrpSpPr>
        <p:grpSpPr>
          <a:xfrm>
            <a:off x="1345650" y="1506649"/>
            <a:ext cx="1323977" cy="1008742"/>
            <a:chOff x="1268155" y="1507224"/>
            <a:chExt cx="1323977" cy="1008742"/>
          </a:xfrm>
        </p:grpSpPr>
        <p:pic>
          <p:nvPicPr>
            <p:cNvPr id="2050" name="Picture 2" descr="https://www.nsuk.com/wp-content/uploads/2016/09/rsz_microsoft-data-center.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27884"/>
            <a:stretch/>
          </p:blipFill>
          <p:spPr bwMode="auto">
            <a:xfrm>
              <a:off x="1268155" y="1507224"/>
              <a:ext cx="1323977" cy="1008742"/>
            </a:xfrm>
            <a:prstGeom prst="rect">
              <a:avLst/>
            </a:prstGeom>
            <a:noFill/>
            <a:extLst>
              <a:ext uri="{909E8E84-426E-40DD-AFC4-6F175D3DCCD1}">
                <a14:hiddenFill xmlns:a14="http://schemas.microsoft.com/office/drawing/2010/main">
                  <a:solidFill>
                    <a:srgbClr val="FFFFFF"/>
                  </a:solidFill>
                </a14:hiddenFill>
              </a:ext>
            </a:extLst>
          </p:spPr>
        </p:pic>
        <p:sp>
          <p:nvSpPr>
            <p:cNvPr id="26" name="Text Box 17"/>
            <p:cNvSpPr txBox="1">
              <a:spLocks noChangeArrowheads="1"/>
            </p:cNvSpPr>
            <p:nvPr/>
          </p:nvSpPr>
          <p:spPr bwMode="auto">
            <a:xfrm>
              <a:off x="1550842" y="1826929"/>
              <a:ext cx="758603"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PSP</a:t>
              </a:r>
            </a:p>
          </p:txBody>
        </p:sp>
      </p:grpSp>
      <p:grpSp>
        <p:nvGrpSpPr>
          <p:cNvPr id="6" name="Group 5"/>
          <p:cNvGrpSpPr/>
          <p:nvPr/>
        </p:nvGrpSpPr>
        <p:grpSpPr>
          <a:xfrm>
            <a:off x="6509279" y="1506649"/>
            <a:ext cx="1509271" cy="1017683"/>
            <a:chOff x="6551869" y="1532750"/>
            <a:chExt cx="1509271" cy="1017683"/>
          </a:xfrm>
        </p:grpSpPr>
        <p:pic>
          <p:nvPicPr>
            <p:cNvPr id="2052" name="Picture 4" descr="http://www.businesscomputingworld.co.uk/wp-content/uploads/2012/12/Customer-Centric-Data-Centre.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r="1131"/>
            <a:stretch/>
          </p:blipFill>
          <p:spPr bwMode="auto">
            <a:xfrm>
              <a:off x="6551869" y="1532750"/>
              <a:ext cx="1509271" cy="1017683"/>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17"/>
            <p:cNvSpPr txBox="1">
              <a:spLocks noChangeArrowheads="1"/>
            </p:cNvSpPr>
            <p:nvPr/>
          </p:nvSpPr>
          <p:spPr bwMode="auto">
            <a:xfrm>
              <a:off x="6927203" y="1856925"/>
              <a:ext cx="758603" cy="36933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0" indent="0" algn="ctr">
                <a:buFontTx/>
                <a:buNone/>
              </a:pPr>
              <a:r>
                <a:rPr lang="en-GB" altLang="en-US"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PSP</a:t>
              </a:r>
            </a:p>
          </p:txBody>
        </p:sp>
      </p:grpSp>
      <p:sp>
        <p:nvSpPr>
          <p:cNvPr id="30" name="Line 14"/>
          <p:cNvSpPr>
            <a:spLocks noChangeShapeType="1"/>
          </p:cNvSpPr>
          <p:nvPr/>
        </p:nvSpPr>
        <p:spPr bwMode="auto">
          <a:xfrm>
            <a:off x="2699778" y="1971373"/>
            <a:ext cx="1188110" cy="1"/>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31" name="Line 14"/>
          <p:cNvSpPr>
            <a:spLocks noChangeShapeType="1"/>
          </p:cNvSpPr>
          <p:nvPr/>
        </p:nvSpPr>
        <p:spPr bwMode="auto">
          <a:xfrm>
            <a:off x="5263641" y="1969294"/>
            <a:ext cx="1188110" cy="1"/>
          </a:xfrm>
          <a:prstGeom prst="line">
            <a:avLst/>
          </a:prstGeom>
          <a:noFill/>
          <a:ln w="76200">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a:p>
        </p:txBody>
      </p:sp>
      <p:sp>
        <p:nvSpPr>
          <p:cNvPr id="7" name="Oval 6"/>
          <p:cNvSpPr/>
          <p:nvPr/>
        </p:nvSpPr>
        <p:spPr>
          <a:xfrm>
            <a:off x="781133" y="1190445"/>
            <a:ext cx="2479900" cy="546802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PCI DSS Scope</a:t>
            </a:r>
          </a:p>
        </p:txBody>
      </p:sp>
      <p:sp>
        <p:nvSpPr>
          <p:cNvPr id="32" name="Oval 31"/>
          <p:cNvSpPr/>
          <p:nvPr/>
        </p:nvSpPr>
        <p:spPr>
          <a:xfrm>
            <a:off x="3358443" y="2773347"/>
            <a:ext cx="2479900" cy="3720516"/>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PCI DSS Scope</a:t>
            </a:r>
          </a:p>
        </p:txBody>
      </p:sp>
      <p:sp>
        <p:nvSpPr>
          <p:cNvPr id="33" name="Oval 32"/>
          <p:cNvSpPr/>
          <p:nvPr/>
        </p:nvSpPr>
        <p:spPr>
          <a:xfrm>
            <a:off x="5979060" y="1190445"/>
            <a:ext cx="2479900" cy="546802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PCI DSS Scope</a:t>
            </a:r>
          </a:p>
        </p:txBody>
      </p:sp>
      <p:sp>
        <p:nvSpPr>
          <p:cNvPr id="11" name="Espace réservé du numéro de diapositive 10"/>
          <p:cNvSpPr>
            <a:spLocks noGrp="1"/>
          </p:cNvSpPr>
          <p:nvPr>
            <p:ph type="sldNum" sz="quarter" idx="11"/>
          </p:nvPr>
        </p:nvSpPr>
        <p:spPr/>
        <p:txBody>
          <a:bodyPr/>
          <a:lstStyle/>
          <a:p>
            <a:fld id="{B9786191-33F0-4501-9121-D8B113AA9222}" type="slidenum">
              <a:rPr lang="en-GB" altLang="en-US" smtClean="0"/>
              <a:pPr/>
              <a:t>6</a:t>
            </a:fld>
            <a:endParaRPr lang="en-GB" altLang="en-US"/>
          </a:p>
        </p:txBody>
      </p:sp>
    </p:spTree>
    <p:extLst>
      <p:ext uri="{BB962C8B-B14F-4D97-AF65-F5344CB8AC3E}">
        <p14:creationId xmlns:p14="http://schemas.microsoft.com/office/powerpoint/2010/main" val="327051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2" grpId="0" animBg="1"/>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2" name="Rectangle 4"/>
          <p:cNvSpPr>
            <a:spLocks noGrp="1" noChangeArrowheads="1"/>
          </p:cNvSpPr>
          <p:nvPr>
            <p:ph type="title"/>
          </p:nvPr>
        </p:nvSpPr>
        <p:spPr/>
        <p:txBody>
          <a:bodyPr/>
          <a:lstStyle/>
          <a:p>
            <a:r>
              <a:rPr lang="en-GB" altLang="en-US" dirty="0"/>
              <a:t>Initial Guidance for QSACs</a:t>
            </a:r>
          </a:p>
        </p:txBody>
      </p:sp>
      <p:pic>
        <p:nvPicPr>
          <p:cNvPr id="2375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256" y="1661699"/>
            <a:ext cx="4532312" cy="2070100"/>
          </a:xfrm>
          <a:prstGeom prst="rect">
            <a:avLst/>
          </a:prstGeom>
          <a:noFill/>
          <a:ln w="19050" algn="ctr">
            <a:solidFill>
              <a:schemeClr val="tx1"/>
            </a:solidFill>
            <a:miter lim="800000"/>
            <a:headEnd/>
            <a:tailEnd/>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2"/>
                </a:solidFill>
              </a14:hiddenFill>
            </a:ext>
          </a:extLst>
        </p:spPr>
      </p:pic>
      <p:sp>
        <p:nvSpPr>
          <p:cNvPr id="237574" name="Text Box 6"/>
          <p:cNvSpPr txBox="1">
            <a:spLocks noChangeArrowheads="1"/>
          </p:cNvSpPr>
          <p:nvPr/>
        </p:nvSpPr>
        <p:spPr bwMode="auto">
          <a:xfrm>
            <a:off x="442118" y="3958477"/>
            <a:ext cx="8256588" cy="2456057"/>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rgbClr val="0023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8913" indent="-188913">
              <a:defRPr sz="2200">
                <a:solidFill>
                  <a:schemeClr val="tx1"/>
                </a:solidFill>
                <a:latin typeface="Arial" panose="020B0604020202020204" pitchFamily="34" charset="0"/>
                <a:ea typeface="MS PGothic" panose="020B0600070205080204" pitchFamily="34" charset="-128"/>
              </a:defRPr>
            </a:lvl1pPr>
            <a:lvl2pPr>
              <a:defRPr sz="2200">
                <a:solidFill>
                  <a:schemeClr val="tx1"/>
                </a:solidFill>
                <a:latin typeface="Arial" panose="020B0604020202020204" pitchFamily="34" charset="0"/>
                <a:ea typeface="MS PGothic" panose="020B0600070205080204" pitchFamily="34" charset="-128"/>
              </a:defRPr>
            </a:lvl2pPr>
            <a:lvl3pPr>
              <a:defRPr sz="2200">
                <a:solidFill>
                  <a:schemeClr val="tx1"/>
                </a:solidFill>
                <a:latin typeface="Arial" panose="020B0604020202020204" pitchFamily="34" charset="0"/>
                <a:ea typeface="MS PGothic" panose="020B0600070205080204" pitchFamily="34" charset="-128"/>
              </a:defRPr>
            </a:lvl3pPr>
            <a:lvl4pPr>
              <a:defRPr sz="2200">
                <a:solidFill>
                  <a:schemeClr val="tx1"/>
                </a:solidFill>
                <a:latin typeface="Arial" panose="020B0604020202020204" pitchFamily="34" charset="0"/>
                <a:ea typeface="MS PGothic" panose="020B0600070205080204" pitchFamily="34" charset="-128"/>
              </a:defRPr>
            </a:lvl4pPr>
            <a:lvl5pPr>
              <a:defRPr sz="2200">
                <a:solidFill>
                  <a:schemeClr val="tx1"/>
                </a:solidFill>
                <a:latin typeface="Arial" panose="020B0604020202020204" pitchFamily="34" charset="0"/>
                <a:ea typeface="MS PGothic" panose="020B0600070205080204" pitchFamily="34" charset="-128"/>
              </a:defRPr>
            </a:lvl5pPr>
            <a:lvl6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6pPr>
            <a:lvl7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7pPr>
            <a:lvl8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8pPr>
            <a:lvl9pPr eaLnBrk="0" fontAlgn="base" hangingPunct="0">
              <a:spcBef>
                <a:spcPct val="50000"/>
              </a:spcBef>
              <a:spcAft>
                <a:spcPct val="0"/>
              </a:spcAft>
              <a:buClr>
                <a:schemeClr val="hlink"/>
              </a:buClr>
              <a:buChar char="•"/>
              <a:defRPr sz="2200">
                <a:solidFill>
                  <a:schemeClr val="tx1"/>
                </a:solidFill>
                <a:latin typeface="Arial" panose="020B0604020202020204" pitchFamily="34" charset="0"/>
                <a:ea typeface="MS PGothic" panose="020B0600070205080204" pitchFamily="34" charset="-128"/>
              </a:defRPr>
            </a:lvl9pPr>
          </a:lstStyle>
          <a:p>
            <a:pPr marL="342900" indent="-342900">
              <a:spcBef>
                <a:spcPct val="20000"/>
              </a:spcBef>
              <a:buClr>
                <a:schemeClr val="hlink"/>
              </a:buClr>
              <a:buSzPct val="70000"/>
              <a:buFont typeface="Wingdings" panose="05000000000000000000" pitchFamily="2" charset="2"/>
              <a:buChar char="n"/>
            </a:pPr>
            <a:r>
              <a:rPr lang="en-GB" altLang="en-US" sz="2400" dirty="0">
                <a:effectLst>
                  <a:outerShdw blurRad="38100" dist="38100" dir="2700000" algn="tl">
                    <a:srgbClr val="000000"/>
                  </a:outerShdw>
                </a:effectLst>
                <a:latin typeface="Calibri" panose="020F0502020204030204" pitchFamily="34" charset="0"/>
                <a:ea typeface="+mn-ea"/>
                <a:cs typeface="+mn-cs"/>
              </a:rPr>
              <a:t>An entity may only need to validate a subset of requirements to their acquirer</a:t>
            </a:r>
          </a:p>
          <a:p>
            <a:pPr marL="342900" indent="-342900">
              <a:spcBef>
                <a:spcPct val="20000"/>
              </a:spcBef>
              <a:buClr>
                <a:schemeClr val="hlink"/>
              </a:buClr>
              <a:buSzPct val="70000"/>
              <a:buFont typeface="Wingdings" panose="05000000000000000000" pitchFamily="2" charset="2"/>
              <a:buChar char="n"/>
            </a:pPr>
            <a:r>
              <a:rPr lang="en-GB" altLang="en-US" sz="2400" dirty="0">
                <a:effectLst>
                  <a:outerShdw blurRad="38100" dist="38100" dir="2700000" algn="tl">
                    <a:srgbClr val="000000"/>
                  </a:outerShdw>
                </a:effectLst>
                <a:latin typeface="Calibri" panose="020F0502020204030204" pitchFamily="34" charset="0"/>
                <a:ea typeface="+mn-ea"/>
                <a:cs typeface="+mn-cs"/>
              </a:rPr>
              <a:t>An entity may wish to validate a new security control that impacts only a subset of requirements </a:t>
            </a:r>
          </a:p>
          <a:p>
            <a:pPr marL="342900" indent="-342900">
              <a:spcBef>
                <a:spcPct val="20000"/>
              </a:spcBef>
              <a:buClr>
                <a:schemeClr val="hlink"/>
              </a:buClr>
              <a:buSzPct val="70000"/>
              <a:buFont typeface="Wingdings" panose="05000000000000000000" pitchFamily="2" charset="2"/>
              <a:buChar char="n"/>
            </a:pPr>
            <a:r>
              <a:rPr lang="en-GB" altLang="en-US" sz="2400" dirty="0">
                <a:effectLst>
                  <a:outerShdw blurRad="38100" dist="38100" dir="2700000" algn="tl">
                    <a:srgbClr val="000000"/>
                  </a:outerShdw>
                </a:effectLst>
                <a:latin typeface="Calibri" panose="020F0502020204030204" pitchFamily="34" charset="0"/>
                <a:ea typeface="+mn-ea"/>
                <a:cs typeface="+mn-cs"/>
              </a:rPr>
              <a:t>The entity offers a service which addresses only a limited number of PCI DSS requirements</a:t>
            </a:r>
          </a:p>
        </p:txBody>
      </p:sp>
      <p:sp>
        <p:nvSpPr>
          <p:cNvPr id="2" name="Espace réservé du numéro de diapositive 1"/>
          <p:cNvSpPr>
            <a:spLocks noGrp="1"/>
          </p:cNvSpPr>
          <p:nvPr>
            <p:ph type="sldNum" sz="quarter" idx="11"/>
          </p:nvPr>
        </p:nvSpPr>
        <p:spPr/>
        <p:txBody>
          <a:bodyPr/>
          <a:lstStyle/>
          <a:p>
            <a:fld id="{B9786191-33F0-4501-9121-D8B113AA9222}" type="slidenum">
              <a:rPr lang="en-GB" altLang="en-US" smtClean="0"/>
              <a:pPr/>
              <a:t>7</a:t>
            </a:fld>
            <a:endParaRPr lang="en-GB" altLang="en-US"/>
          </a:p>
        </p:txBody>
      </p:sp>
    </p:spTree>
    <p:extLst>
      <p:ext uri="{BB962C8B-B14F-4D97-AF65-F5344CB8AC3E}">
        <p14:creationId xmlns:p14="http://schemas.microsoft.com/office/powerpoint/2010/main" val="802014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Rationale for The Approach</a:t>
            </a:r>
          </a:p>
        </p:txBody>
      </p:sp>
      <p:sp>
        <p:nvSpPr>
          <p:cNvPr id="3" name="Content Placeholder 2"/>
          <p:cNvSpPr>
            <a:spLocks noGrp="1"/>
          </p:cNvSpPr>
          <p:nvPr>
            <p:ph idx="1"/>
          </p:nvPr>
        </p:nvSpPr>
        <p:spPr/>
        <p:txBody>
          <a:bodyPr>
            <a:normAutofit fontScale="85000" lnSpcReduction="20000"/>
          </a:bodyPr>
          <a:lstStyle/>
          <a:p>
            <a:r>
              <a:rPr lang="en-GB" dirty="0"/>
              <a:t>Data has been Devalued</a:t>
            </a:r>
          </a:p>
          <a:p>
            <a:pPr lvl="1"/>
            <a:r>
              <a:rPr lang="en-GB" dirty="0"/>
              <a:t>Why ask EMV enabled F2F merchants to do more?</a:t>
            </a:r>
          </a:p>
          <a:p>
            <a:pPr lvl="1"/>
            <a:r>
              <a:rPr lang="en-GB" dirty="0"/>
              <a:t>Cardholder data breaches provide the evidence of the reduced threat to F2F EMV environments</a:t>
            </a:r>
          </a:p>
          <a:p>
            <a:r>
              <a:rPr lang="en-GB" dirty="0"/>
              <a:t>Transparency and equivalence in payment systems a regulatory given for Europe</a:t>
            </a:r>
          </a:p>
          <a:p>
            <a:pPr lvl="1"/>
            <a:r>
              <a:rPr lang="en-GB" dirty="0"/>
              <a:t>PSD2</a:t>
            </a:r>
          </a:p>
          <a:p>
            <a:pPr lvl="1"/>
            <a:r>
              <a:rPr lang="en-GB" dirty="0"/>
              <a:t>MIF</a:t>
            </a:r>
          </a:p>
          <a:p>
            <a:r>
              <a:rPr lang="en-GB" dirty="0"/>
              <a:t>Security standards must be appropriate to the value of the data being protected </a:t>
            </a:r>
          </a:p>
          <a:p>
            <a:pPr lvl="1"/>
            <a:r>
              <a:rPr lang="en-GB" dirty="0"/>
              <a:t>GDPR</a:t>
            </a:r>
          </a:p>
          <a:p>
            <a:r>
              <a:rPr lang="en-GB" dirty="0"/>
              <a:t>Security a non-competitive issue</a:t>
            </a:r>
          </a:p>
          <a:p>
            <a:endParaRPr lang="en-GB" dirty="0"/>
          </a:p>
          <a:p>
            <a:endParaRPr lang="en-GB" dirty="0"/>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8</a:t>
            </a:fld>
            <a:endParaRPr lang="en-GB" altLang="en-US"/>
          </a:p>
        </p:txBody>
      </p:sp>
    </p:spTree>
    <p:extLst>
      <p:ext uri="{BB962C8B-B14F-4D97-AF65-F5344CB8AC3E}">
        <p14:creationId xmlns:p14="http://schemas.microsoft.com/office/powerpoint/2010/main" val="3797142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Factors The Approach had to Consider </a:t>
            </a:r>
          </a:p>
        </p:txBody>
      </p:sp>
      <p:sp>
        <p:nvSpPr>
          <p:cNvPr id="3" name="Content Placeholder 2"/>
          <p:cNvSpPr>
            <a:spLocks noGrp="1"/>
          </p:cNvSpPr>
          <p:nvPr>
            <p:ph idx="1"/>
          </p:nvPr>
        </p:nvSpPr>
        <p:spPr>
          <a:xfrm>
            <a:off x="468313" y="1500995"/>
            <a:ext cx="8229600" cy="5175849"/>
          </a:xfrm>
        </p:spPr>
        <p:txBody>
          <a:bodyPr>
            <a:normAutofit fontScale="85000" lnSpcReduction="20000"/>
          </a:bodyPr>
          <a:lstStyle/>
          <a:p>
            <a:r>
              <a:rPr lang="en-GB" dirty="0"/>
              <a:t>Multi-channel payment acceptance</a:t>
            </a:r>
          </a:p>
          <a:p>
            <a:pPr lvl="1"/>
            <a:r>
              <a:rPr lang="en-GB" dirty="0"/>
              <a:t>What does adequate segmentation between channel look like?</a:t>
            </a:r>
          </a:p>
          <a:p>
            <a:r>
              <a:rPr lang="en-GB" dirty="0"/>
              <a:t>Novel F2F Payment methods</a:t>
            </a:r>
          </a:p>
          <a:p>
            <a:pPr lvl="1"/>
            <a:r>
              <a:rPr lang="en-GB" dirty="0"/>
              <a:t>In store e-commerce</a:t>
            </a:r>
          </a:p>
          <a:p>
            <a:r>
              <a:rPr lang="en-GB" dirty="0"/>
              <a:t>Small F2F merchants</a:t>
            </a:r>
          </a:p>
          <a:p>
            <a:pPr lvl="1"/>
            <a:r>
              <a:rPr lang="en-GB" dirty="0"/>
              <a:t>Recognise the limit of their capabilities to prove they are secure</a:t>
            </a:r>
          </a:p>
          <a:p>
            <a:r>
              <a:rPr lang="en-GB" dirty="0"/>
              <a:t>Where cards are used for purposes other than payments</a:t>
            </a:r>
          </a:p>
          <a:p>
            <a:pPr lvl="1"/>
            <a:r>
              <a:rPr lang="en-GB" dirty="0"/>
              <a:t>Customer identification and verification</a:t>
            </a:r>
          </a:p>
          <a:p>
            <a:r>
              <a:rPr lang="en-GB" dirty="0"/>
              <a:t>Skimming attacks</a:t>
            </a:r>
          </a:p>
          <a:p>
            <a:pPr lvl="1"/>
            <a:r>
              <a:rPr lang="en-GB" dirty="0"/>
              <a:t>Are they on the increase and if so why and does this change the approach?</a:t>
            </a:r>
          </a:p>
        </p:txBody>
      </p:sp>
      <p:sp>
        <p:nvSpPr>
          <p:cNvPr id="4" name="Espace réservé du numéro de diapositive 3"/>
          <p:cNvSpPr>
            <a:spLocks noGrp="1"/>
          </p:cNvSpPr>
          <p:nvPr>
            <p:ph type="sldNum" sz="quarter" idx="11"/>
          </p:nvPr>
        </p:nvSpPr>
        <p:spPr/>
        <p:txBody>
          <a:bodyPr/>
          <a:lstStyle/>
          <a:p>
            <a:fld id="{15797B5B-9115-48F8-B394-44205A282639}" type="slidenum">
              <a:rPr lang="en-GB" altLang="en-US" smtClean="0"/>
              <a:pPr/>
              <a:t>9</a:t>
            </a:fld>
            <a:endParaRPr lang="en-GB" altLang="en-US"/>
          </a:p>
        </p:txBody>
      </p:sp>
    </p:spTree>
    <p:extLst>
      <p:ext uri="{BB962C8B-B14F-4D97-AF65-F5344CB8AC3E}">
        <p14:creationId xmlns:p14="http://schemas.microsoft.com/office/powerpoint/2010/main" val="356577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Informed Risk Decisions - Presentation" id="{3E72F6F7-5603-495E-8C66-B97A70391F84}" vid="{750F2503-4C09-43C5-A35E-E404D21B8CC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Informed Risk Decisions - Presentation</Template>
  <TotalTime>1267</TotalTime>
  <Words>1482</Words>
  <Application>Microsoft Office PowerPoint</Application>
  <PresentationFormat>Affichage à l'écran (4:3)</PresentationFormat>
  <Paragraphs>248</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Stream</vt:lpstr>
      <vt:lpstr>PCI DSS modular approach for F2F EMV mature environments </vt:lpstr>
      <vt:lpstr>Agenda</vt:lpstr>
      <vt:lpstr>Background and Rationale</vt:lpstr>
      <vt:lpstr>Traditional Approach to PCI DSS Scope</vt:lpstr>
      <vt:lpstr>Background to PCI DSS Compliance for F2F Merchants</vt:lpstr>
      <vt:lpstr>A Modular Approach by Channel</vt:lpstr>
      <vt:lpstr>Initial Guidance for QSACs</vt:lpstr>
      <vt:lpstr>Rationale for The Approach</vt:lpstr>
      <vt:lpstr>Factors The Approach had to Consider </vt:lpstr>
      <vt:lpstr>Primary Assumptions</vt:lpstr>
      <vt:lpstr>Rationale for excluding PCI DSS controls</vt:lpstr>
      <vt:lpstr>Example of Applying the Rationale</vt:lpstr>
      <vt:lpstr>Representative F2F EMV merchant environments</vt:lpstr>
      <vt:lpstr>Defined 3 types of merchants</vt:lpstr>
      <vt:lpstr>Common applicability requirements</vt:lpstr>
      <vt:lpstr>Merchant consolidates transactions</vt:lpstr>
      <vt:lpstr>SAQ EMV </vt:lpstr>
      <vt:lpstr>PCI DSS Requirement 9.9</vt:lpstr>
      <vt:lpstr>Good Practice Controls</vt:lpstr>
      <vt:lpstr>Merchant connects directly to the Acquirer + 3rd party service provider</vt:lpstr>
      <vt:lpstr>SAQ B-EMV </vt:lpstr>
      <vt:lpstr>Merchant connects directly to the Acquirer</vt:lpstr>
      <vt:lpstr>F2F EMV Accepting Merchants to whom PCI DSS no longer applies</vt:lpstr>
      <vt:lpstr>Scoping Flow Chart</vt:lpstr>
      <vt:lpstr>Proposed assessment framework</vt:lpstr>
      <vt:lpstr>Merchant Categories</vt:lpstr>
      <vt:lpstr>Levels of Assurance</vt:lpstr>
      <vt:lpstr>Common Assessment Framework</vt:lpstr>
      <vt:lpstr>Concluding Remarks</vt:lpstr>
      <vt:lpstr>Concluding Remarks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PCI DSS for EMV Mature Markets</dc:title>
  <dc:creator>Colin Whittaker</dc:creator>
  <cp:lastModifiedBy>Emmanuel Le Chevoir</cp:lastModifiedBy>
  <cp:revision>48</cp:revision>
  <cp:lastPrinted>1601-01-01T00:00:00Z</cp:lastPrinted>
  <dcterms:created xsi:type="dcterms:W3CDTF">2016-11-14T15:58:34Z</dcterms:created>
  <dcterms:modified xsi:type="dcterms:W3CDTF">2017-02-28T08:45:46Z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